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6" r:id="rId2"/>
    <p:sldId id="299" r:id="rId3"/>
    <p:sldId id="295" r:id="rId4"/>
    <p:sldId id="258" r:id="rId5"/>
    <p:sldId id="259" r:id="rId6"/>
    <p:sldId id="278" r:id="rId7"/>
    <p:sldId id="279" r:id="rId8"/>
    <p:sldId id="280" r:id="rId9"/>
    <p:sldId id="281" r:id="rId10"/>
    <p:sldId id="288" r:id="rId11"/>
    <p:sldId id="289" r:id="rId12"/>
    <p:sldId id="290" r:id="rId13"/>
    <p:sldId id="260" r:id="rId14"/>
    <p:sldId id="261" r:id="rId15"/>
    <p:sldId id="282" r:id="rId16"/>
    <p:sldId id="283" r:id="rId17"/>
    <p:sldId id="284" r:id="rId18"/>
    <p:sldId id="285" r:id="rId19"/>
    <p:sldId id="286" r:id="rId20"/>
    <p:sldId id="287" r:id="rId21"/>
    <p:sldId id="294" r:id="rId22"/>
    <p:sldId id="298" r:id="rId23"/>
    <p:sldId id="292" r:id="rId24"/>
    <p:sldId id="293" r:id="rId25"/>
    <p:sldId id="296" r:id="rId26"/>
    <p:sldId id="291" r:id="rId2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812" autoAdjust="0"/>
    <p:restoredTop sz="94660"/>
  </p:normalViewPr>
  <p:slideViewPr>
    <p:cSldViewPr>
      <p:cViewPr varScale="1">
        <p:scale>
          <a:sx n="70" d="100"/>
          <a:sy n="70" d="100"/>
        </p:scale>
        <p:origin x="-91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0B8C66-41A6-46F1-B187-344223A16313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3477EF-FE8F-43F5-A036-D369656B2310}">
      <dgm:prSet phldrT="[Текст]"/>
      <dgm:spPr/>
      <dgm:t>
        <a:bodyPr/>
        <a:lstStyle/>
        <a:p>
          <a:r>
            <a:rPr lang="ru-RU" dirty="0"/>
            <a:t>школа</a:t>
          </a:r>
        </a:p>
      </dgm:t>
    </dgm:pt>
    <dgm:pt modelId="{FD311A81-5B59-4795-BB6D-5CD79DC8F163}" type="parTrans" cxnId="{81E7289B-AFF0-4B0D-AD7F-5CC3489AABCE}">
      <dgm:prSet/>
      <dgm:spPr/>
      <dgm:t>
        <a:bodyPr/>
        <a:lstStyle/>
        <a:p>
          <a:endParaRPr lang="ru-RU"/>
        </a:p>
      </dgm:t>
    </dgm:pt>
    <dgm:pt modelId="{65413B91-5445-422E-A0F4-A178226CACC2}" type="sibTrans" cxnId="{81E7289B-AFF0-4B0D-AD7F-5CC3489AABCE}">
      <dgm:prSet/>
      <dgm:spPr/>
      <dgm:t>
        <a:bodyPr/>
        <a:lstStyle/>
        <a:p>
          <a:endParaRPr lang="ru-RU"/>
        </a:p>
      </dgm:t>
    </dgm:pt>
    <dgm:pt modelId="{F6C32540-36AB-4A02-8117-F5CA50A9543D}">
      <dgm:prSet phldrT="[Текст]"/>
      <dgm:spPr/>
      <dgm:t>
        <a:bodyPr/>
        <a:lstStyle/>
        <a:p>
          <a:r>
            <a:rPr lang="ru-RU" dirty="0"/>
            <a:t>Базовое образование</a:t>
          </a:r>
        </a:p>
      </dgm:t>
    </dgm:pt>
    <dgm:pt modelId="{9ED813C3-40AD-4A54-8BB6-E4F3DB8D0DF7}" type="parTrans" cxnId="{E476A814-255D-4030-ADC9-408A3846D7D0}">
      <dgm:prSet/>
      <dgm:spPr/>
      <dgm:t>
        <a:bodyPr/>
        <a:lstStyle/>
        <a:p>
          <a:endParaRPr lang="ru-RU"/>
        </a:p>
      </dgm:t>
    </dgm:pt>
    <dgm:pt modelId="{1C382F95-8593-4F4C-97D6-46BBEAFC691A}" type="sibTrans" cxnId="{E476A814-255D-4030-ADC9-408A3846D7D0}">
      <dgm:prSet/>
      <dgm:spPr/>
      <dgm:t>
        <a:bodyPr/>
        <a:lstStyle/>
        <a:p>
          <a:endParaRPr lang="ru-RU"/>
        </a:p>
      </dgm:t>
    </dgm:pt>
    <dgm:pt modelId="{BA83CCD6-262B-48DA-A1CC-452AF0177DFF}">
      <dgm:prSet phldrT="[Текст]"/>
      <dgm:spPr/>
      <dgm:t>
        <a:bodyPr/>
        <a:lstStyle/>
        <a:p>
          <a:r>
            <a:rPr lang="ru-RU" dirty="0"/>
            <a:t>Элективные курсы</a:t>
          </a:r>
        </a:p>
      </dgm:t>
    </dgm:pt>
    <dgm:pt modelId="{46DC8921-63A6-497D-B805-E26625468DA3}" type="parTrans" cxnId="{383B179D-7A84-4538-AED5-E692606B33E7}">
      <dgm:prSet/>
      <dgm:spPr/>
      <dgm:t>
        <a:bodyPr/>
        <a:lstStyle/>
        <a:p>
          <a:endParaRPr lang="ru-RU"/>
        </a:p>
      </dgm:t>
    </dgm:pt>
    <dgm:pt modelId="{7B9CC779-DB6E-4597-8D44-BDBE8D3FFE52}" type="sibTrans" cxnId="{383B179D-7A84-4538-AED5-E692606B33E7}">
      <dgm:prSet/>
      <dgm:spPr/>
      <dgm:t>
        <a:bodyPr/>
        <a:lstStyle/>
        <a:p>
          <a:endParaRPr lang="ru-RU"/>
        </a:p>
      </dgm:t>
    </dgm:pt>
    <dgm:pt modelId="{FC1B428D-29DB-4186-94F0-EC0CB5330B4A}">
      <dgm:prSet phldrT="[Текст]"/>
      <dgm:spPr/>
      <dgm:t>
        <a:bodyPr/>
        <a:lstStyle/>
        <a:p>
          <a:r>
            <a:rPr lang="ru-RU" dirty="0"/>
            <a:t>колледж</a:t>
          </a:r>
        </a:p>
      </dgm:t>
    </dgm:pt>
    <dgm:pt modelId="{7C8FC702-63FA-43D1-8410-50057B9AA16C}" type="parTrans" cxnId="{46E59DFB-D1C6-4E05-9CA7-1C62BE1C59B4}">
      <dgm:prSet/>
      <dgm:spPr/>
      <dgm:t>
        <a:bodyPr/>
        <a:lstStyle/>
        <a:p>
          <a:endParaRPr lang="ru-RU"/>
        </a:p>
      </dgm:t>
    </dgm:pt>
    <dgm:pt modelId="{66A92B13-08D0-412A-9A17-5231260BBAC7}" type="sibTrans" cxnId="{46E59DFB-D1C6-4E05-9CA7-1C62BE1C59B4}">
      <dgm:prSet/>
      <dgm:spPr/>
      <dgm:t>
        <a:bodyPr/>
        <a:lstStyle/>
        <a:p>
          <a:endParaRPr lang="ru-RU"/>
        </a:p>
      </dgm:t>
    </dgm:pt>
    <dgm:pt modelId="{0A89554E-D763-430C-9395-D7E707404B6C}">
      <dgm:prSet phldrT="[Текст]"/>
      <dgm:spPr/>
      <dgm:t>
        <a:bodyPr/>
        <a:lstStyle/>
        <a:p>
          <a:r>
            <a:rPr lang="ru-RU" dirty="0"/>
            <a:t>Модули по выбранной профессии</a:t>
          </a:r>
        </a:p>
      </dgm:t>
    </dgm:pt>
    <dgm:pt modelId="{E33EDCF3-59B7-47D7-AFEC-697DC1194FFF}" type="parTrans" cxnId="{DCAA09B5-1B86-4DDB-B171-818E01FE91E6}">
      <dgm:prSet/>
      <dgm:spPr/>
      <dgm:t>
        <a:bodyPr/>
        <a:lstStyle/>
        <a:p>
          <a:endParaRPr lang="ru-RU"/>
        </a:p>
      </dgm:t>
    </dgm:pt>
    <dgm:pt modelId="{03E64F30-7FA5-4045-9BCB-55258534A9DF}" type="sibTrans" cxnId="{DCAA09B5-1B86-4DDB-B171-818E01FE91E6}">
      <dgm:prSet/>
      <dgm:spPr/>
      <dgm:t>
        <a:bodyPr/>
        <a:lstStyle/>
        <a:p>
          <a:endParaRPr lang="ru-RU"/>
        </a:p>
      </dgm:t>
    </dgm:pt>
    <dgm:pt modelId="{8FD0A24C-45BA-4D70-B978-612CFBFB6995}">
      <dgm:prSet phldrT="[Текст]"/>
      <dgm:spPr/>
      <dgm:t>
        <a:bodyPr/>
        <a:lstStyle/>
        <a:p>
          <a:r>
            <a:rPr lang="ru-RU" dirty="0"/>
            <a:t>Среднее специальное образование</a:t>
          </a:r>
        </a:p>
      </dgm:t>
    </dgm:pt>
    <dgm:pt modelId="{4D3B23D8-DBAE-492B-937D-E175BF67DAC2}" type="parTrans" cxnId="{7A67ABDB-010B-432B-BA03-88121443231E}">
      <dgm:prSet/>
      <dgm:spPr/>
      <dgm:t>
        <a:bodyPr/>
        <a:lstStyle/>
        <a:p>
          <a:endParaRPr lang="ru-RU"/>
        </a:p>
      </dgm:t>
    </dgm:pt>
    <dgm:pt modelId="{1242E5F2-D969-46B7-BDBE-E42DB78EFA32}" type="sibTrans" cxnId="{7A67ABDB-010B-432B-BA03-88121443231E}">
      <dgm:prSet/>
      <dgm:spPr/>
      <dgm:t>
        <a:bodyPr/>
        <a:lstStyle/>
        <a:p>
          <a:endParaRPr lang="ru-RU"/>
        </a:p>
      </dgm:t>
    </dgm:pt>
    <dgm:pt modelId="{7F0B905D-F99F-41D7-ACD3-EB0E67EC3BA6}">
      <dgm:prSet phldrT="[Текст]"/>
      <dgm:spPr/>
      <dgm:t>
        <a:bodyPr/>
        <a:lstStyle/>
        <a:p>
          <a:r>
            <a:rPr lang="ru-RU" dirty="0"/>
            <a:t>ВУЗ</a:t>
          </a:r>
        </a:p>
      </dgm:t>
    </dgm:pt>
    <dgm:pt modelId="{102612EF-63A1-4024-9B33-EE3A16EF2CDC}" type="parTrans" cxnId="{DC00DABE-42E5-43EB-A200-75BE90676B71}">
      <dgm:prSet/>
      <dgm:spPr/>
      <dgm:t>
        <a:bodyPr/>
        <a:lstStyle/>
        <a:p>
          <a:endParaRPr lang="ru-RU"/>
        </a:p>
      </dgm:t>
    </dgm:pt>
    <dgm:pt modelId="{9A586DC2-810E-4692-9024-0C901E5F0F97}" type="sibTrans" cxnId="{DC00DABE-42E5-43EB-A200-75BE90676B71}">
      <dgm:prSet/>
      <dgm:spPr/>
      <dgm:t>
        <a:bodyPr/>
        <a:lstStyle/>
        <a:p>
          <a:endParaRPr lang="ru-RU"/>
        </a:p>
      </dgm:t>
    </dgm:pt>
    <dgm:pt modelId="{E389ABCB-5FB7-4F71-B84B-C431BDD5BBB4}">
      <dgm:prSet phldrT="[Текст]"/>
      <dgm:spPr/>
      <dgm:t>
        <a:bodyPr/>
        <a:lstStyle/>
        <a:p>
          <a:r>
            <a:rPr lang="ru-RU" dirty="0"/>
            <a:t>Высшее образование</a:t>
          </a:r>
        </a:p>
      </dgm:t>
    </dgm:pt>
    <dgm:pt modelId="{7DF19340-86BA-4608-99BE-8882E5AA1F9A}" type="parTrans" cxnId="{F5ACAC64-397E-4723-9F3C-FD4EB204663E}">
      <dgm:prSet/>
      <dgm:spPr/>
      <dgm:t>
        <a:bodyPr/>
        <a:lstStyle/>
        <a:p>
          <a:endParaRPr lang="ru-RU"/>
        </a:p>
      </dgm:t>
    </dgm:pt>
    <dgm:pt modelId="{7369D886-0560-4F16-9B55-185E21BEBBFA}" type="sibTrans" cxnId="{F5ACAC64-397E-4723-9F3C-FD4EB204663E}">
      <dgm:prSet/>
      <dgm:spPr/>
      <dgm:t>
        <a:bodyPr/>
        <a:lstStyle/>
        <a:p>
          <a:endParaRPr lang="ru-RU"/>
        </a:p>
      </dgm:t>
    </dgm:pt>
    <dgm:pt modelId="{68FEEDDB-54C7-4725-8B66-6A53DF11E96B}" type="pres">
      <dgm:prSet presAssocID="{720B8C66-41A6-46F1-B187-344223A163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353D3B-2D9F-4E2E-996F-35E39C5ADBE3}" type="pres">
      <dgm:prSet presAssocID="{DD3477EF-FE8F-43F5-A036-D369656B2310}" presName="parentLin" presStyleCnt="0"/>
      <dgm:spPr/>
    </dgm:pt>
    <dgm:pt modelId="{3A04BA70-7315-4E7E-9D6B-2D67214AC661}" type="pres">
      <dgm:prSet presAssocID="{DD3477EF-FE8F-43F5-A036-D369656B231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6306AC2-EDCE-4D10-A65B-FE82380444DD}" type="pres">
      <dgm:prSet presAssocID="{DD3477EF-FE8F-43F5-A036-D369656B231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13045D-466C-4FAE-9F02-171E57068155}" type="pres">
      <dgm:prSet presAssocID="{DD3477EF-FE8F-43F5-A036-D369656B2310}" presName="negativeSpace" presStyleCnt="0"/>
      <dgm:spPr/>
    </dgm:pt>
    <dgm:pt modelId="{16AC15B7-AF3A-4D7B-9176-F9C34F4CB30C}" type="pres">
      <dgm:prSet presAssocID="{DD3477EF-FE8F-43F5-A036-D369656B2310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1D420F-4E8D-4925-BEA3-14EAD6DD5254}" type="pres">
      <dgm:prSet presAssocID="{65413B91-5445-422E-A0F4-A178226CACC2}" presName="spaceBetweenRectangles" presStyleCnt="0"/>
      <dgm:spPr/>
    </dgm:pt>
    <dgm:pt modelId="{058E6137-62CC-4AEF-8344-B4790932FE43}" type="pres">
      <dgm:prSet presAssocID="{FC1B428D-29DB-4186-94F0-EC0CB5330B4A}" presName="parentLin" presStyleCnt="0"/>
      <dgm:spPr/>
    </dgm:pt>
    <dgm:pt modelId="{9F8FE916-1263-4A0B-81DB-3F4A18212D06}" type="pres">
      <dgm:prSet presAssocID="{FC1B428D-29DB-4186-94F0-EC0CB5330B4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33930B2-C705-46C1-8130-C3EA197C61E3}" type="pres">
      <dgm:prSet presAssocID="{FC1B428D-29DB-4186-94F0-EC0CB5330B4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B901DE-2979-465D-A126-3FE86ED21E6F}" type="pres">
      <dgm:prSet presAssocID="{FC1B428D-29DB-4186-94F0-EC0CB5330B4A}" presName="negativeSpace" presStyleCnt="0"/>
      <dgm:spPr/>
    </dgm:pt>
    <dgm:pt modelId="{2B3435C3-5067-46A5-B057-AF64A0765373}" type="pres">
      <dgm:prSet presAssocID="{FC1B428D-29DB-4186-94F0-EC0CB5330B4A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ABD61-AC3D-4A1D-AB71-0DCE6951F88B}" type="pres">
      <dgm:prSet presAssocID="{66A92B13-08D0-412A-9A17-5231260BBAC7}" presName="spaceBetweenRectangles" presStyleCnt="0"/>
      <dgm:spPr/>
    </dgm:pt>
    <dgm:pt modelId="{21BB54F8-33F0-40EE-9D98-57BA845B46F4}" type="pres">
      <dgm:prSet presAssocID="{7F0B905D-F99F-41D7-ACD3-EB0E67EC3BA6}" presName="parentLin" presStyleCnt="0"/>
      <dgm:spPr/>
    </dgm:pt>
    <dgm:pt modelId="{83DC3C84-33D3-4E88-8890-720D37357CD4}" type="pres">
      <dgm:prSet presAssocID="{7F0B905D-F99F-41D7-ACD3-EB0E67EC3BA6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1536EF7-7EFE-4FA6-ABB7-AB7DDC5456DD}" type="pres">
      <dgm:prSet presAssocID="{7F0B905D-F99F-41D7-ACD3-EB0E67EC3BA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5849E5-6163-4C11-8251-5156BEBE1531}" type="pres">
      <dgm:prSet presAssocID="{7F0B905D-F99F-41D7-ACD3-EB0E67EC3BA6}" presName="negativeSpace" presStyleCnt="0"/>
      <dgm:spPr/>
    </dgm:pt>
    <dgm:pt modelId="{368516E6-C3AA-43B1-AA65-5B5DBFE7AC67}" type="pres">
      <dgm:prSet presAssocID="{7F0B905D-F99F-41D7-ACD3-EB0E67EC3BA6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ADBDDC-B8CE-4505-A8E1-4D2E8F3F66E5}" type="presOf" srcId="{8FD0A24C-45BA-4D70-B978-612CFBFB6995}" destId="{2B3435C3-5067-46A5-B057-AF64A0765373}" srcOrd="0" destOrd="1" presId="urn:microsoft.com/office/officeart/2005/8/layout/list1"/>
    <dgm:cxn modelId="{91A36492-AFC4-404E-B610-D764AE96D365}" type="presOf" srcId="{E389ABCB-5FB7-4F71-B84B-C431BDD5BBB4}" destId="{368516E6-C3AA-43B1-AA65-5B5DBFE7AC67}" srcOrd="0" destOrd="0" presId="urn:microsoft.com/office/officeart/2005/8/layout/list1"/>
    <dgm:cxn modelId="{DCAA09B5-1B86-4DDB-B171-818E01FE91E6}" srcId="{FC1B428D-29DB-4186-94F0-EC0CB5330B4A}" destId="{0A89554E-D763-430C-9395-D7E707404B6C}" srcOrd="0" destOrd="0" parTransId="{E33EDCF3-59B7-47D7-AFEC-697DC1194FFF}" sibTransId="{03E64F30-7FA5-4045-9BCB-55258534A9DF}"/>
    <dgm:cxn modelId="{FBAA7A9A-ECFB-4EFD-B99E-1A27E2F4C88F}" type="presOf" srcId="{720B8C66-41A6-46F1-B187-344223A16313}" destId="{68FEEDDB-54C7-4725-8B66-6A53DF11E96B}" srcOrd="0" destOrd="0" presId="urn:microsoft.com/office/officeart/2005/8/layout/list1"/>
    <dgm:cxn modelId="{E2D94360-014A-4C42-A0B9-C36A481582B6}" type="presOf" srcId="{7F0B905D-F99F-41D7-ACD3-EB0E67EC3BA6}" destId="{83DC3C84-33D3-4E88-8890-720D37357CD4}" srcOrd="0" destOrd="0" presId="urn:microsoft.com/office/officeart/2005/8/layout/list1"/>
    <dgm:cxn modelId="{383B179D-7A84-4538-AED5-E692606B33E7}" srcId="{DD3477EF-FE8F-43F5-A036-D369656B2310}" destId="{BA83CCD6-262B-48DA-A1CC-452AF0177DFF}" srcOrd="1" destOrd="0" parTransId="{46DC8921-63A6-497D-B805-E26625468DA3}" sibTransId="{7B9CC779-DB6E-4597-8D44-BDBE8D3FFE52}"/>
    <dgm:cxn modelId="{0BEF4627-8A04-4D03-B4CF-A4DDCFE64517}" type="presOf" srcId="{BA83CCD6-262B-48DA-A1CC-452AF0177DFF}" destId="{16AC15B7-AF3A-4D7B-9176-F9C34F4CB30C}" srcOrd="0" destOrd="1" presId="urn:microsoft.com/office/officeart/2005/8/layout/list1"/>
    <dgm:cxn modelId="{E476A814-255D-4030-ADC9-408A3846D7D0}" srcId="{DD3477EF-FE8F-43F5-A036-D369656B2310}" destId="{F6C32540-36AB-4A02-8117-F5CA50A9543D}" srcOrd="0" destOrd="0" parTransId="{9ED813C3-40AD-4A54-8BB6-E4F3DB8D0DF7}" sibTransId="{1C382F95-8593-4F4C-97D6-46BBEAFC691A}"/>
    <dgm:cxn modelId="{46E59DFB-D1C6-4E05-9CA7-1C62BE1C59B4}" srcId="{720B8C66-41A6-46F1-B187-344223A16313}" destId="{FC1B428D-29DB-4186-94F0-EC0CB5330B4A}" srcOrd="1" destOrd="0" parTransId="{7C8FC702-63FA-43D1-8410-50057B9AA16C}" sibTransId="{66A92B13-08D0-412A-9A17-5231260BBAC7}"/>
    <dgm:cxn modelId="{81E7289B-AFF0-4B0D-AD7F-5CC3489AABCE}" srcId="{720B8C66-41A6-46F1-B187-344223A16313}" destId="{DD3477EF-FE8F-43F5-A036-D369656B2310}" srcOrd="0" destOrd="0" parTransId="{FD311A81-5B59-4795-BB6D-5CD79DC8F163}" sibTransId="{65413B91-5445-422E-A0F4-A178226CACC2}"/>
    <dgm:cxn modelId="{8D78640E-139F-48C7-9E43-51DCFFC9026B}" type="presOf" srcId="{7F0B905D-F99F-41D7-ACD3-EB0E67EC3BA6}" destId="{81536EF7-7EFE-4FA6-ABB7-AB7DDC5456DD}" srcOrd="1" destOrd="0" presId="urn:microsoft.com/office/officeart/2005/8/layout/list1"/>
    <dgm:cxn modelId="{9AEEC522-5275-45C3-8B2E-2282B8E3A5DF}" type="presOf" srcId="{FC1B428D-29DB-4186-94F0-EC0CB5330B4A}" destId="{233930B2-C705-46C1-8130-C3EA197C61E3}" srcOrd="1" destOrd="0" presId="urn:microsoft.com/office/officeart/2005/8/layout/list1"/>
    <dgm:cxn modelId="{C7ADF580-3FCC-402B-91F3-EE8F946BD474}" type="presOf" srcId="{DD3477EF-FE8F-43F5-A036-D369656B2310}" destId="{36306AC2-EDCE-4D10-A65B-FE82380444DD}" srcOrd="1" destOrd="0" presId="urn:microsoft.com/office/officeart/2005/8/layout/list1"/>
    <dgm:cxn modelId="{F5ACAC64-397E-4723-9F3C-FD4EB204663E}" srcId="{7F0B905D-F99F-41D7-ACD3-EB0E67EC3BA6}" destId="{E389ABCB-5FB7-4F71-B84B-C431BDD5BBB4}" srcOrd="0" destOrd="0" parTransId="{7DF19340-86BA-4608-99BE-8882E5AA1F9A}" sibTransId="{7369D886-0560-4F16-9B55-185E21BEBBFA}"/>
    <dgm:cxn modelId="{C4AE9A32-0B08-420E-9B60-2BC82FDBF251}" type="presOf" srcId="{FC1B428D-29DB-4186-94F0-EC0CB5330B4A}" destId="{9F8FE916-1263-4A0B-81DB-3F4A18212D06}" srcOrd="0" destOrd="0" presId="urn:microsoft.com/office/officeart/2005/8/layout/list1"/>
    <dgm:cxn modelId="{DC00DABE-42E5-43EB-A200-75BE90676B71}" srcId="{720B8C66-41A6-46F1-B187-344223A16313}" destId="{7F0B905D-F99F-41D7-ACD3-EB0E67EC3BA6}" srcOrd="2" destOrd="0" parTransId="{102612EF-63A1-4024-9B33-EE3A16EF2CDC}" sibTransId="{9A586DC2-810E-4692-9024-0C901E5F0F97}"/>
    <dgm:cxn modelId="{005D0B88-8EBC-4A5B-9155-B11506D635C7}" type="presOf" srcId="{F6C32540-36AB-4A02-8117-F5CA50A9543D}" destId="{16AC15B7-AF3A-4D7B-9176-F9C34F4CB30C}" srcOrd="0" destOrd="0" presId="urn:microsoft.com/office/officeart/2005/8/layout/list1"/>
    <dgm:cxn modelId="{3563C9E9-518A-426D-BFC0-3CA4BC846F6A}" type="presOf" srcId="{DD3477EF-FE8F-43F5-A036-D369656B2310}" destId="{3A04BA70-7315-4E7E-9D6B-2D67214AC661}" srcOrd="0" destOrd="0" presId="urn:microsoft.com/office/officeart/2005/8/layout/list1"/>
    <dgm:cxn modelId="{7A67ABDB-010B-432B-BA03-88121443231E}" srcId="{FC1B428D-29DB-4186-94F0-EC0CB5330B4A}" destId="{8FD0A24C-45BA-4D70-B978-612CFBFB6995}" srcOrd="1" destOrd="0" parTransId="{4D3B23D8-DBAE-492B-937D-E175BF67DAC2}" sibTransId="{1242E5F2-D969-46B7-BDBE-E42DB78EFA32}"/>
    <dgm:cxn modelId="{56883050-4697-4F98-9E92-62E6BEF45D7A}" type="presOf" srcId="{0A89554E-D763-430C-9395-D7E707404B6C}" destId="{2B3435C3-5067-46A5-B057-AF64A0765373}" srcOrd="0" destOrd="0" presId="urn:microsoft.com/office/officeart/2005/8/layout/list1"/>
    <dgm:cxn modelId="{86E86186-7E66-4C6B-845C-3C385CFCC8CD}" type="presParOf" srcId="{68FEEDDB-54C7-4725-8B66-6A53DF11E96B}" destId="{16353D3B-2D9F-4E2E-996F-35E39C5ADBE3}" srcOrd="0" destOrd="0" presId="urn:microsoft.com/office/officeart/2005/8/layout/list1"/>
    <dgm:cxn modelId="{CFD16766-93B7-4E0E-8980-C82DD0CA04F3}" type="presParOf" srcId="{16353D3B-2D9F-4E2E-996F-35E39C5ADBE3}" destId="{3A04BA70-7315-4E7E-9D6B-2D67214AC661}" srcOrd="0" destOrd="0" presId="urn:microsoft.com/office/officeart/2005/8/layout/list1"/>
    <dgm:cxn modelId="{EE10F928-716E-4089-9D89-DE52B11B82CD}" type="presParOf" srcId="{16353D3B-2D9F-4E2E-996F-35E39C5ADBE3}" destId="{36306AC2-EDCE-4D10-A65B-FE82380444DD}" srcOrd="1" destOrd="0" presId="urn:microsoft.com/office/officeart/2005/8/layout/list1"/>
    <dgm:cxn modelId="{75E622AA-0F6F-4E2E-B8D9-966AB9800276}" type="presParOf" srcId="{68FEEDDB-54C7-4725-8B66-6A53DF11E96B}" destId="{3C13045D-466C-4FAE-9F02-171E57068155}" srcOrd="1" destOrd="0" presId="urn:microsoft.com/office/officeart/2005/8/layout/list1"/>
    <dgm:cxn modelId="{44F41A1B-534E-4ACD-B6FC-157AFD1992EE}" type="presParOf" srcId="{68FEEDDB-54C7-4725-8B66-6A53DF11E96B}" destId="{16AC15B7-AF3A-4D7B-9176-F9C34F4CB30C}" srcOrd="2" destOrd="0" presId="urn:microsoft.com/office/officeart/2005/8/layout/list1"/>
    <dgm:cxn modelId="{759E2936-DDC1-44B8-BCA9-CF8CE9A89EF8}" type="presParOf" srcId="{68FEEDDB-54C7-4725-8B66-6A53DF11E96B}" destId="{961D420F-4E8D-4925-BEA3-14EAD6DD5254}" srcOrd="3" destOrd="0" presId="urn:microsoft.com/office/officeart/2005/8/layout/list1"/>
    <dgm:cxn modelId="{54842D78-8806-443B-9CA2-F82E333E5DAB}" type="presParOf" srcId="{68FEEDDB-54C7-4725-8B66-6A53DF11E96B}" destId="{058E6137-62CC-4AEF-8344-B4790932FE43}" srcOrd="4" destOrd="0" presId="urn:microsoft.com/office/officeart/2005/8/layout/list1"/>
    <dgm:cxn modelId="{4106AA8C-3EF0-4402-ADF1-11153E11DD4A}" type="presParOf" srcId="{058E6137-62CC-4AEF-8344-B4790932FE43}" destId="{9F8FE916-1263-4A0B-81DB-3F4A18212D06}" srcOrd="0" destOrd="0" presId="urn:microsoft.com/office/officeart/2005/8/layout/list1"/>
    <dgm:cxn modelId="{6B1B951A-4872-4796-9A9A-04B7E00C7400}" type="presParOf" srcId="{058E6137-62CC-4AEF-8344-B4790932FE43}" destId="{233930B2-C705-46C1-8130-C3EA197C61E3}" srcOrd="1" destOrd="0" presId="urn:microsoft.com/office/officeart/2005/8/layout/list1"/>
    <dgm:cxn modelId="{5F1F3387-FC69-40E3-A8F2-2E0C329DD445}" type="presParOf" srcId="{68FEEDDB-54C7-4725-8B66-6A53DF11E96B}" destId="{B6B901DE-2979-465D-A126-3FE86ED21E6F}" srcOrd="5" destOrd="0" presId="urn:microsoft.com/office/officeart/2005/8/layout/list1"/>
    <dgm:cxn modelId="{23574B13-8160-4483-8AB8-E7967FD493B6}" type="presParOf" srcId="{68FEEDDB-54C7-4725-8B66-6A53DF11E96B}" destId="{2B3435C3-5067-46A5-B057-AF64A0765373}" srcOrd="6" destOrd="0" presId="urn:microsoft.com/office/officeart/2005/8/layout/list1"/>
    <dgm:cxn modelId="{778FC25C-DBEB-4E00-AC62-B1967E5172AA}" type="presParOf" srcId="{68FEEDDB-54C7-4725-8B66-6A53DF11E96B}" destId="{A6BABD61-AC3D-4A1D-AB71-0DCE6951F88B}" srcOrd="7" destOrd="0" presId="urn:microsoft.com/office/officeart/2005/8/layout/list1"/>
    <dgm:cxn modelId="{6B99D313-AC80-45EA-919C-2E7AB0D9139F}" type="presParOf" srcId="{68FEEDDB-54C7-4725-8B66-6A53DF11E96B}" destId="{21BB54F8-33F0-40EE-9D98-57BA845B46F4}" srcOrd="8" destOrd="0" presId="urn:microsoft.com/office/officeart/2005/8/layout/list1"/>
    <dgm:cxn modelId="{7EF067DD-9A78-4BF7-AC76-56153CBA4E92}" type="presParOf" srcId="{21BB54F8-33F0-40EE-9D98-57BA845B46F4}" destId="{83DC3C84-33D3-4E88-8890-720D37357CD4}" srcOrd="0" destOrd="0" presId="urn:microsoft.com/office/officeart/2005/8/layout/list1"/>
    <dgm:cxn modelId="{264AE339-CBEC-49F0-A762-69DDD6EC5D47}" type="presParOf" srcId="{21BB54F8-33F0-40EE-9D98-57BA845B46F4}" destId="{81536EF7-7EFE-4FA6-ABB7-AB7DDC5456DD}" srcOrd="1" destOrd="0" presId="urn:microsoft.com/office/officeart/2005/8/layout/list1"/>
    <dgm:cxn modelId="{AD64AB04-68BD-4F28-8137-ED750BA04603}" type="presParOf" srcId="{68FEEDDB-54C7-4725-8B66-6A53DF11E96B}" destId="{465849E5-6163-4C11-8251-5156BEBE1531}" srcOrd="9" destOrd="0" presId="urn:microsoft.com/office/officeart/2005/8/layout/list1"/>
    <dgm:cxn modelId="{69E835AD-D660-40C6-895F-DE28D0360AD0}" type="presParOf" srcId="{68FEEDDB-54C7-4725-8B66-6A53DF11E96B}" destId="{368516E6-C3AA-43B1-AA65-5B5DBFE7AC6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AC15B7-AF3A-4D7B-9176-F9C34F4CB30C}">
      <dsp:nvSpPr>
        <dsp:cNvPr id="0" name=""/>
        <dsp:cNvSpPr/>
      </dsp:nvSpPr>
      <dsp:spPr>
        <a:xfrm>
          <a:off x="0" y="392362"/>
          <a:ext cx="8208912" cy="1456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7103" tIns="520700" rIns="637103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Базовое образование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Элективные курсы</a:t>
          </a:r>
        </a:p>
      </dsp:txBody>
      <dsp:txXfrm>
        <a:off x="0" y="392362"/>
        <a:ext cx="8208912" cy="1456875"/>
      </dsp:txXfrm>
    </dsp:sp>
    <dsp:sp modelId="{36306AC2-EDCE-4D10-A65B-FE82380444DD}">
      <dsp:nvSpPr>
        <dsp:cNvPr id="0" name=""/>
        <dsp:cNvSpPr/>
      </dsp:nvSpPr>
      <dsp:spPr>
        <a:xfrm>
          <a:off x="410445" y="23362"/>
          <a:ext cx="5746238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школа</a:t>
          </a:r>
        </a:p>
      </dsp:txBody>
      <dsp:txXfrm>
        <a:off x="446471" y="59388"/>
        <a:ext cx="5674186" cy="665948"/>
      </dsp:txXfrm>
    </dsp:sp>
    <dsp:sp modelId="{2B3435C3-5067-46A5-B057-AF64A0765373}">
      <dsp:nvSpPr>
        <dsp:cNvPr id="0" name=""/>
        <dsp:cNvSpPr/>
      </dsp:nvSpPr>
      <dsp:spPr>
        <a:xfrm>
          <a:off x="0" y="2353237"/>
          <a:ext cx="8208912" cy="1456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7103" tIns="520700" rIns="637103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Модули по выбранной профессии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Среднее специальное образование</a:t>
          </a:r>
        </a:p>
      </dsp:txBody>
      <dsp:txXfrm>
        <a:off x="0" y="2353237"/>
        <a:ext cx="8208912" cy="1456875"/>
      </dsp:txXfrm>
    </dsp:sp>
    <dsp:sp modelId="{233930B2-C705-46C1-8130-C3EA197C61E3}">
      <dsp:nvSpPr>
        <dsp:cNvPr id="0" name=""/>
        <dsp:cNvSpPr/>
      </dsp:nvSpPr>
      <dsp:spPr>
        <a:xfrm>
          <a:off x="410445" y="1984237"/>
          <a:ext cx="5746238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колледж</a:t>
          </a:r>
        </a:p>
      </dsp:txBody>
      <dsp:txXfrm>
        <a:off x="446471" y="2020263"/>
        <a:ext cx="5674186" cy="665948"/>
      </dsp:txXfrm>
    </dsp:sp>
    <dsp:sp modelId="{368516E6-C3AA-43B1-AA65-5B5DBFE7AC67}">
      <dsp:nvSpPr>
        <dsp:cNvPr id="0" name=""/>
        <dsp:cNvSpPr/>
      </dsp:nvSpPr>
      <dsp:spPr>
        <a:xfrm>
          <a:off x="0" y="4314112"/>
          <a:ext cx="8208912" cy="1063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7103" tIns="520700" rIns="637103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Высшее образование</a:t>
          </a:r>
        </a:p>
      </dsp:txBody>
      <dsp:txXfrm>
        <a:off x="0" y="4314112"/>
        <a:ext cx="8208912" cy="1063125"/>
      </dsp:txXfrm>
    </dsp:sp>
    <dsp:sp modelId="{81536EF7-7EFE-4FA6-ABB7-AB7DDC5456DD}">
      <dsp:nvSpPr>
        <dsp:cNvPr id="0" name=""/>
        <dsp:cNvSpPr/>
      </dsp:nvSpPr>
      <dsp:spPr>
        <a:xfrm>
          <a:off x="410445" y="3945112"/>
          <a:ext cx="5746238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ВУЗ</a:t>
          </a:r>
        </a:p>
      </dsp:txBody>
      <dsp:txXfrm>
        <a:off x="446471" y="3981138"/>
        <a:ext cx="5674186" cy="665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B6F98C3-85AA-4600-B930-8AA161464283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72711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7E37D-8293-466F-ADDD-EBB47638AE7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5149F-2A21-429E-8BB9-7EA72E187A28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F3E56-60B8-4FC2-B327-B73B41AE4F66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88F74B-3FF6-42B8-B7D9-07C46080938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7F635-A543-4643-AC7D-E02B3F6C05C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E62DBA-638A-433B-A33D-275E6FC199B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7BBB6-2C70-4731-BCBE-BBAAB74BAECB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406B64-CC2B-4E3D-896E-A0C38E2A554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93161-FCE4-4AF9-B0B8-93B5441E5430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9047DC-1C37-445F-AFAA-09F1D11B93FC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0B34423-70E0-4AC9-B6F3-2F58B1647A4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j-lt"/>
              </a:defRPr>
            </a:lvl1pPr>
          </a:lstStyle>
          <a:p>
            <a:fld id="{3D912413-F026-4355-92C6-8A9F3108B3CA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7168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68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/>
              <a:t>ПРЕДПРОФИЛЬНАЯ ПОДГОТОВКА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507AED8-16AF-4950-AD53-9CC5B9B17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864" y="4037856"/>
            <a:ext cx="6400711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BA6641-03AD-4353-8484-F48D13216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EEB8201-D8F1-4528-A738-2C6439151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900igr.net/datas/pedagogika/Kompetentnostnyj-podkhod-v-obrazovanii/0012-012-CHto-vlijaet-na-formirovanie-kompetentsij.jpg">
            <a:extLst>
              <a:ext uri="{FF2B5EF4-FFF2-40B4-BE49-F238E27FC236}">
                <a16:creationId xmlns:a16="http://schemas.microsoft.com/office/drawing/2014/main" xmlns="" id="{75F8C1C9-1C32-4FCE-8443-CAB502D69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9375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D83624-BFCE-4FF8-A5DC-0BE137CC8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3B96513-9356-4D5B-9B20-406A31771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rpp.nashaucheba.ru/pars_docs/refs/163/162248/img9.jpg">
            <a:extLst>
              <a:ext uri="{FF2B5EF4-FFF2-40B4-BE49-F238E27FC236}">
                <a16:creationId xmlns:a16="http://schemas.microsoft.com/office/drawing/2014/main" xmlns="" id="{B4E40EC5-DAB8-41D1-A869-12F1DDBCD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84" y="-205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4006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b="1">
                <a:latin typeface="Georgia" pitchFamily="18" charset="0"/>
              </a:rPr>
              <a:t>ЗАДАЧИ ПРЕДПРОФИЛЬНОЙ ПОДГОТОВКИ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285860"/>
            <a:ext cx="8858280" cy="484506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 dirty="0">
                <a:latin typeface="Georgia" pitchFamily="18" charset="0"/>
              </a:rPr>
              <a:t>ВЫЯВЛЕНИЕ ИНТЕРЕСОВ, СКЛОННОСТЕЙ И СПОСОБНОСТЕЙ ШКОЛЬНИКОВ, ФОРМИРОВАНИЕ ПРАКТИЧЕСКОГО ОПЫТА В РАЗЛИЧНЫХ СФЕРАХ ПОЗНАВАТЕЛЬНОЙ И ПРОФЕССИОНАЛЬНОЙ ДЕЯТЕЛЬНОСТИ, ОРИЕНТИРОВАНИЕ НА ВЫБОР ПРОФИЛЯ;</a:t>
            </a:r>
          </a:p>
          <a:p>
            <a:pPr>
              <a:lnSpc>
                <a:spcPct val="90000"/>
              </a:lnSpc>
            </a:pPr>
            <a:r>
              <a:rPr lang="ru-RU" sz="2400" b="1" dirty="0">
                <a:latin typeface="Georgia" pitchFamily="18" charset="0"/>
              </a:rPr>
              <a:t>ОКАЗАНИЕ ПСИХОЛОГО-ПЕДАГОГИЧЕСКОЙ ПОМОЩИ В ПРИОБРЕТЕНИИ ШКОЛЬНИКАМИ ПРЕДСТАВЛЕНИЙ О ЖИЗНЕННЫХ И СОЦИАЛЬНЫХ ЦЕННОСТЯХ;</a:t>
            </a:r>
          </a:p>
          <a:p>
            <a:pPr>
              <a:lnSpc>
                <a:spcPct val="90000"/>
              </a:lnSpc>
            </a:pPr>
            <a:r>
              <a:rPr lang="ru-RU" sz="2400" b="1" dirty="0">
                <a:latin typeface="Georgia" pitchFamily="18" charset="0"/>
              </a:rPr>
              <a:t>ФОРМИРОВАНИЕ СПОСОБНОСТИ ПРИНИМАТЬ АДЕКВАТНОЕ РЕШЕНИЕ О ВЫБОРЕ ДАЛЬНЕЙШЕГО НАПРАВЛЕНИЯ ОБРАЗОВАНИЯ. 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6" name="Rectangle 46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0237"/>
          </a:xfrm>
        </p:spPr>
        <p:txBody>
          <a:bodyPr/>
          <a:lstStyle/>
          <a:p>
            <a:r>
              <a:rPr lang="ru-RU" sz="4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Гуманитарное направление </a:t>
            </a:r>
            <a:endParaRPr lang="ru-RU" sz="4400" b="1" dirty="0">
              <a:latin typeface="Georgia" pitchFamily="18" charset="0"/>
            </a:endParaRPr>
          </a:p>
        </p:txBody>
      </p:sp>
      <p:sp>
        <p:nvSpPr>
          <p:cNvPr id="63" name="Содержимое 62"/>
          <p:cNvSpPr>
            <a:spLocks noGrp="1"/>
          </p:cNvSpPr>
          <p:nvPr>
            <p:ph idx="1"/>
          </p:nvPr>
        </p:nvSpPr>
        <p:spPr>
          <a:xfrm>
            <a:off x="457200" y="1000108"/>
            <a:ext cx="8472518" cy="5130817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Второй иностранный язык (немецкий/французский) – 1 час</a:t>
            </a:r>
          </a:p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Страноведение – 1 час</a:t>
            </a:r>
          </a:p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Практикум по обществознанию – 1 час</a:t>
            </a:r>
            <a:endParaRPr lang="ru-RU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Естественное направление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71546"/>
            <a:ext cx="8858280" cy="5059379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Второй иностранный язык (немецкий/французский) – 1 час</a:t>
            </a:r>
          </a:p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Химия – наука экспериментальная – 1 час</a:t>
            </a:r>
          </a:p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Физиология растений и человека – 1 час</a:t>
            </a:r>
            <a:endParaRPr lang="ru-RU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7813"/>
            <a:ext cx="8786842" cy="1139825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Информационно-лингвистическое направление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929718" cy="4530725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Азы программирования – 1 час </a:t>
            </a:r>
          </a:p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Второй иностранный язык (немецкий/французский) – 1 час</a:t>
            </a:r>
          </a:p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Решение избранных задач – 1 час </a:t>
            </a:r>
            <a:endParaRPr lang="ru-RU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Техническое направление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715436" cy="4916503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Второй иностранный язык (немецкий/французский) – 1 час</a:t>
            </a:r>
          </a:p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Решение избранных задач – 1 час </a:t>
            </a:r>
          </a:p>
          <a:p>
            <a:r>
              <a:rPr lang="ru-RU" sz="4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Физический практикум – 1 час </a:t>
            </a:r>
            <a:endParaRPr lang="ru-RU" sz="4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89940708"/>
              </p:ext>
            </p:extLst>
          </p:nvPr>
        </p:nvGraphicFramePr>
        <p:xfrm>
          <a:off x="0" y="0"/>
          <a:ext cx="9144000" cy="712754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149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/>
                        <a:t>Гуманитарное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/>
                        <a:t>Естественное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/>
                        <a:t>Информационно-лингвистическое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/>
                        <a:t>Техническое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471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 pitchFamily="18" charset="0"/>
                          <a:cs typeface="Times New Roman" pitchFamily="18" charset="0"/>
                        </a:rPr>
                        <a:t>Второй иностранный язык (немецкий/французский) – 1 час</a:t>
                      </a:r>
                      <a:endParaRPr lang="ru-RU" sz="2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 pitchFamily="18" charset="0"/>
                          <a:cs typeface="Times New Roman" pitchFamily="18" charset="0"/>
                        </a:rPr>
                        <a:t>Второй иностранный язык (немецкий/французский) – 1 час</a:t>
                      </a:r>
                      <a:endParaRPr lang="ru-RU" sz="2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 pitchFamily="18" charset="0"/>
                          <a:cs typeface="Times New Roman" pitchFamily="18" charset="0"/>
                        </a:rPr>
                        <a:t>Второй иностранный язык (немецкий/французский) – 1 час</a:t>
                      </a:r>
                      <a:endParaRPr lang="ru-RU" sz="2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latin typeface="Times New Roman" pitchFamily="18" charset="0"/>
                          <a:cs typeface="Times New Roman" pitchFamily="18" charset="0"/>
                        </a:rPr>
                        <a:t>Второй иностранный язык (немецкий/французский) – 1 час</a:t>
                      </a:r>
                      <a:endParaRPr lang="ru-RU" sz="24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01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latin typeface="Times New Roman" pitchFamily="18" charset="0"/>
                          <a:cs typeface="Times New Roman" pitchFamily="18" charset="0"/>
                        </a:rPr>
                        <a:t>Страноведение – 1 час</a:t>
                      </a:r>
                      <a:endParaRPr lang="ru-RU" sz="24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 pitchFamily="18" charset="0"/>
                          <a:cs typeface="Times New Roman" pitchFamily="18" charset="0"/>
                        </a:rPr>
                        <a:t>Химия – наука экспериментальная – 1 час</a:t>
                      </a:r>
                      <a:endParaRPr lang="ru-RU" sz="2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 pitchFamily="18" charset="0"/>
                          <a:cs typeface="Times New Roman" pitchFamily="18" charset="0"/>
                        </a:rPr>
                        <a:t>Азы программирования – 1 час</a:t>
                      </a:r>
                      <a:endParaRPr lang="ru-RU" sz="2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 pitchFamily="18" charset="0"/>
                          <a:cs typeface="Times New Roman" pitchFamily="18" charset="0"/>
                        </a:rPr>
                        <a:t>Решение избранных задач – 1 час</a:t>
                      </a:r>
                      <a:endParaRPr lang="ru-RU" sz="2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770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latin typeface="Times New Roman" pitchFamily="18" charset="0"/>
                          <a:cs typeface="Times New Roman" pitchFamily="18" charset="0"/>
                        </a:rPr>
                        <a:t>Практикум по обществознанию – 1 час</a:t>
                      </a:r>
                      <a:endParaRPr lang="ru-RU" sz="24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 pitchFamily="18" charset="0"/>
                          <a:cs typeface="Times New Roman" pitchFamily="18" charset="0"/>
                        </a:rPr>
                        <a:t>Физиология растений и человека – 1 час</a:t>
                      </a:r>
                      <a:endParaRPr lang="ru-RU" sz="2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 pitchFamily="18" charset="0"/>
                          <a:cs typeface="Times New Roman" pitchFamily="18" charset="0"/>
                        </a:rPr>
                        <a:t>Решение избранных задач – 1 час</a:t>
                      </a:r>
                      <a:endParaRPr lang="ru-RU" sz="2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 pitchFamily="18" charset="0"/>
                          <a:cs typeface="Times New Roman" pitchFamily="18" charset="0"/>
                        </a:rPr>
                        <a:t>Физический практикум – 1 час</a:t>
                      </a:r>
                      <a:endParaRPr lang="ru-RU" sz="2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0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3 часа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3 часа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3 часа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3 часа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07981"/>
          </a:xfrm>
        </p:spPr>
        <p:txBody>
          <a:bodyPr/>
          <a:lstStyle/>
          <a:p>
            <a:r>
              <a:rPr lang="ru-RU" dirty="0"/>
              <a:t>Образец заявления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543956" cy="5130817"/>
          </a:xfrm>
        </p:spPr>
        <p:txBody>
          <a:bodyPr/>
          <a:lstStyle/>
          <a:p>
            <a:pPr algn="r">
              <a:buNone/>
            </a:pPr>
            <a:r>
              <a:rPr lang="ru-RU" dirty="0"/>
              <a:t>Директору МБОУ "Гимназия №46"</a:t>
            </a:r>
          </a:p>
          <a:p>
            <a:pPr algn="r">
              <a:buNone/>
            </a:pPr>
            <a:r>
              <a:rPr lang="ru-RU" dirty="0"/>
              <a:t>Грач Г.А.</a:t>
            </a:r>
          </a:p>
          <a:p>
            <a:pPr algn="r">
              <a:buNone/>
            </a:pPr>
            <a:r>
              <a:rPr lang="ru-RU" dirty="0"/>
              <a:t>Иванова И. И.</a:t>
            </a: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заявление.</a:t>
            </a:r>
          </a:p>
          <a:p>
            <a:pPr>
              <a:buNone/>
            </a:pPr>
            <a:r>
              <a:rPr lang="ru-RU" dirty="0"/>
              <a:t>	Прошу зачислить моего сына Иванова Ивана, обучающегося 8 класса__, в предпрофильный _______________________ класс.</a:t>
            </a:r>
          </a:p>
          <a:p>
            <a:pPr>
              <a:buNone/>
            </a:pPr>
            <a:r>
              <a:rPr lang="ru-RU" dirty="0"/>
              <a:t>	число                                                         подпись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285860"/>
            <a:ext cx="7623175" cy="1752600"/>
          </a:xfrm>
        </p:spPr>
        <p:txBody>
          <a:bodyPr/>
          <a:lstStyle/>
          <a:p>
            <a:pPr algn="ctr"/>
            <a:r>
              <a:rPr lang="ru-RU" sz="5400" b="1" dirty="0"/>
              <a:t>9 класс. </a:t>
            </a:r>
            <a:br>
              <a:rPr lang="ru-RU" sz="5400" b="1" dirty="0"/>
            </a:br>
            <a:r>
              <a:rPr lang="ru-RU" sz="5400" b="1" dirty="0"/>
              <a:t>Чего ожидать?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БУКЛЕТЫ,ГРАМОТЫ,ОТКРЫТКИ\Грамоты_дипломы_картинки\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3357562"/>
            <a:ext cx="3449338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22295"/>
          </a:xfrm>
        </p:spPr>
        <p:txBody>
          <a:bodyPr/>
          <a:lstStyle/>
          <a:p>
            <a:r>
              <a:rPr lang="ru-RU" dirty="0"/>
              <a:t>Промежуточная аттестация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00108"/>
            <a:ext cx="9001156" cy="5643602"/>
          </a:xfrm>
        </p:spPr>
        <p:txBody>
          <a:bodyPr/>
          <a:lstStyle/>
          <a:p>
            <a:r>
              <a:rPr lang="ru-RU" sz="2000" dirty="0"/>
              <a:t>К промежуточной аттестации допускаются все обучающиеся гимназии.</a:t>
            </a:r>
          </a:p>
          <a:p>
            <a:r>
              <a:rPr lang="ru-RU" sz="2000" dirty="0"/>
              <a:t>Промежуточная аттестация по окончании I полугодия и учебного года проводится согласно календарному графику учебных занятий в виде:</a:t>
            </a:r>
          </a:p>
          <a:p>
            <a:pPr lvl="0"/>
            <a:r>
              <a:rPr lang="ru-RU" sz="2000" dirty="0"/>
              <a:t>полугодовых и годовых контрольных работ во 2 – 8-х классах;</a:t>
            </a:r>
          </a:p>
          <a:p>
            <a:pPr lvl="0"/>
            <a:r>
              <a:rPr lang="ru-RU" sz="2000" dirty="0"/>
              <a:t> для  9-х </a:t>
            </a:r>
            <a:r>
              <a:rPr lang="ru-RU" sz="2000" dirty="0" err="1"/>
              <a:t>предпрофильных</a:t>
            </a:r>
            <a:r>
              <a:rPr lang="ru-RU" sz="2000" dirty="0"/>
              <a:t> классов и профильных 10, 11-х классов проводится </a:t>
            </a:r>
            <a:r>
              <a:rPr lang="ru-RU" sz="2000" b="1" dirty="0"/>
              <a:t>зимняя: </a:t>
            </a:r>
            <a:r>
              <a:rPr lang="ru-RU" sz="2000" dirty="0"/>
              <a:t>экзаменационная (декабрь для 9, 10, 11 классов) и весенняя экзаменационная (май) сессии для 10-х классов.  Экзамены, проводимые весной в 10-х классах,  одновременно являются переводными в следующий класс. На сессию отводится одна неделя.</a:t>
            </a:r>
          </a:p>
          <a:p>
            <a:r>
              <a:rPr lang="ru-RU" sz="2000" dirty="0"/>
              <a:t>Предметы, выносящиеся на зимнюю и весеннюю сессию, определяются администрацией, рассматриваются Педагогическим  советом гимназии и утверждаются директором гимназии. </a:t>
            </a:r>
          </a:p>
          <a:p>
            <a:r>
              <a:rPr lang="ru-RU" sz="2000" dirty="0"/>
              <a:t>В рамках промежуточной аттестации учащиеся 9 – 11-х классов сдают полугодовые экзамены (не более 3-х) по профильным и непрофильным предметам в соответствии с решением Педагогического совета гимназии, результаты которых учитываются при выставлении оценок за II четверть (I полугодие) и IV четверть (II полугодие).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 b="1">
                <a:latin typeface="Georgia" pitchFamily="18" charset="0"/>
              </a:rPr>
              <a:t>РЕЙТИНГОВАЯ ОЦЕНКА УЧЕНИКА – ПОРТФОЛИО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44" y="1214422"/>
            <a:ext cx="9001156" cy="4916503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000" dirty="0"/>
              <a:t>	 </a:t>
            </a:r>
            <a:r>
              <a:rPr lang="ru-RU" sz="2800" b="1" dirty="0">
                <a:latin typeface="Georgia" pitchFamily="18" charset="0"/>
              </a:rPr>
              <a:t>1. ОБЩИЕ ПОЛОЖЕНИЯ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latin typeface="Georgia" pitchFamily="18" charset="0"/>
              </a:rPr>
              <a:t>1.1 </a:t>
            </a:r>
            <a:r>
              <a:rPr lang="ru-RU" sz="2800" b="1" dirty="0" err="1">
                <a:latin typeface="Georgia" pitchFamily="18" charset="0"/>
              </a:rPr>
              <a:t>Портфолио</a:t>
            </a:r>
            <a:r>
              <a:rPr lang="ru-RU" sz="2800" b="1" dirty="0">
                <a:latin typeface="Georgia" pitchFamily="18" charset="0"/>
              </a:rPr>
              <a:t> (индивидуальная накопительная оценка) – это комплект документов, представляющий совокупность сертифицированных или </a:t>
            </a:r>
            <a:r>
              <a:rPr lang="ru-RU" sz="2800" b="1" dirty="0" err="1">
                <a:latin typeface="Georgia" pitchFamily="18" charset="0"/>
              </a:rPr>
              <a:t>несертифицированных</a:t>
            </a:r>
            <a:r>
              <a:rPr lang="ru-RU" sz="2800" b="1" dirty="0">
                <a:latin typeface="Georgia" pitchFamily="18" charset="0"/>
              </a:rPr>
              <a:t> индивидуальных достижений, который является основой для определения образовательного рейтинга выпускника основной школы.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latin typeface="Georgia" pitchFamily="18" charset="0"/>
              </a:rPr>
              <a:t>1.2 В соответствии с образовательным рейтингом выпускника основной школы проводится отбор обучающихся для зачисления в 10-е классы с профильным обучением.</a:t>
            </a:r>
          </a:p>
          <a:p>
            <a:pPr>
              <a:lnSpc>
                <a:spcPct val="80000"/>
              </a:lnSpc>
            </a:pPr>
            <a:endParaRPr lang="ru-RU" sz="2000" b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  <a:r>
              <a:rPr lang="ru-RU" b="1"/>
              <a:t>2. СТРУКТУРА ПОРТФОЛИО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071546"/>
            <a:ext cx="8929718" cy="505937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300" b="1" dirty="0" err="1"/>
              <a:t>Портфолио</a:t>
            </a:r>
            <a:r>
              <a:rPr lang="ru-RU" sz="2300" b="1" dirty="0"/>
              <a:t> состоит из 8 блоков:</a:t>
            </a:r>
          </a:p>
          <a:p>
            <a:pPr>
              <a:lnSpc>
                <a:spcPct val="80000"/>
              </a:lnSpc>
            </a:pPr>
            <a:r>
              <a:rPr lang="ru-RU" sz="2300" b="1" dirty="0"/>
              <a:t>1 блок – итоговые результаты (по годам);</a:t>
            </a:r>
          </a:p>
          <a:p>
            <a:pPr>
              <a:lnSpc>
                <a:spcPct val="80000"/>
              </a:lnSpc>
            </a:pPr>
            <a:r>
              <a:rPr lang="ru-RU" sz="2300" b="1" dirty="0"/>
              <a:t>2 блок – результаты Всероссийских олимпиад (1-5 этапы);</a:t>
            </a:r>
          </a:p>
          <a:p>
            <a:pPr>
              <a:lnSpc>
                <a:spcPct val="80000"/>
              </a:lnSpc>
            </a:pPr>
            <a:r>
              <a:rPr lang="ru-RU" sz="2300" b="1" dirty="0"/>
              <a:t>3 блок – результаты конкурсов (выставок, концертов, гастролей, соревнований, творческих работ, технического творчества) Российского, городского, школьного уровней;</a:t>
            </a:r>
          </a:p>
          <a:p>
            <a:pPr>
              <a:lnSpc>
                <a:spcPct val="80000"/>
              </a:lnSpc>
            </a:pPr>
            <a:r>
              <a:rPr lang="ru-RU" sz="2300" b="1" dirty="0"/>
              <a:t>4 блок – результаты исследовательской деятельности (проекты, исследовательские работы) Российского, городского, школьного уровней;</a:t>
            </a:r>
          </a:p>
          <a:p>
            <a:pPr>
              <a:lnSpc>
                <a:spcPct val="80000"/>
              </a:lnSpc>
            </a:pPr>
            <a:r>
              <a:rPr lang="ru-RU" sz="2300" b="1" dirty="0"/>
              <a:t>5 блок – элективные курсы (</a:t>
            </a:r>
            <a:r>
              <a:rPr lang="ru-RU" sz="2300" b="1" dirty="0" err="1"/>
              <a:t>курсы</a:t>
            </a:r>
            <a:r>
              <a:rPr lang="ru-RU" sz="2300" b="1" dirty="0"/>
              <a:t> по выбору);</a:t>
            </a:r>
          </a:p>
          <a:p>
            <a:pPr>
              <a:lnSpc>
                <a:spcPct val="80000"/>
              </a:lnSpc>
            </a:pPr>
            <a:r>
              <a:rPr lang="ru-RU" sz="2300" b="1" dirty="0"/>
              <a:t>6 блок – изучение программ дополнительного образования;</a:t>
            </a:r>
          </a:p>
          <a:p>
            <a:pPr>
              <a:lnSpc>
                <a:spcPct val="80000"/>
              </a:lnSpc>
            </a:pPr>
            <a:r>
              <a:rPr lang="ru-RU" sz="2300" b="1" dirty="0"/>
              <a:t>7 блок – дополнительные образовательные курсы (сертифицированные);</a:t>
            </a:r>
          </a:p>
          <a:p>
            <a:pPr>
              <a:lnSpc>
                <a:spcPct val="80000"/>
              </a:lnSpc>
            </a:pPr>
            <a:r>
              <a:rPr lang="ru-RU" sz="2300" b="1" dirty="0"/>
              <a:t>8 блок – отчёты и рекомендации.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53975" y="3138488"/>
            <a:ext cx="26828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228600" eaLnBrk="1" hangingPunct="1"/>
            <a:r>
              <a:rPr lang="ru-RU" sz="3200" b="1">
                <a:latin typeface="Georgia" pitchFamily="18" charset="0"/>
              </a:rPr>
              <a:t>                      </a:t>
            </a:r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500034" y="260350"/>
            <a:ext cx="85011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itchFamily="66" charset="0"/>
              </a:rPr>
              <a:t>Алгоритм государственной итоговой аттестации выпускников 9 классов</a:t>
            </a:r>
          </a:p>
        </p:txBody>
      </p:sp>
      <p:sp>
        <p:nvSpPr>
          <p:cNvPr id="3" name="AutoShape 9"/>
          <p:cNvSpPr>
            <a:spLocks noChangeArrowheads="1"/>
          </p:cNvSpPr>
          <p:nvPr/>
        </p:nvSpPr>
        <p:spPr bwMode="auto">
          <a:xfrm>
            <a:off x="357158" y="2571744"/>
            <a:ext cx="341312" cy="1054100"/>
          </a:xfrm>
          <a:prstGeom prst="rightArrow">
            <a:avLst>
              <a:gd name="adj1" fmla="val 74528"/>
              <a:gd name="adj2" fmla="val 62375"/>
            </a:avLst>
          </a:prstGeom>
          <a:gradFill rotWithShape="1">
            <a:gsLst>
              <a:gs pos="0">
                <a:srgbClr val="A3B2C1">
                  <a:tint val="50000"/>
                  <a:satMod val="300000"/>
                </a:srgbClr>
              </a:gs>
              <a:gs pos="35000">
                <a:srgbClr val="A3B2C1">
                  <a:tint val="37000"/>
                  <a:satMod val="300000"/>
                </a:srgbClr>
              </a:gs>
              <a:gs pos="100000">
                <a:srgbClr val="A3B2C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kern="0">
              <a:solidFill>
                <a:srgbClr val="000000"/>
              </a:solidFill>
              <a:latin typeface="Century Gothic"/>
              <a:cs typeface="Arial" charset="0"/>
            </a:endParaRPr>
          </a:p>
        </p:txBody>
      </p:sp>
      <p:sp>
        <p:nvSpPr>
          <p:cNvPr id="12292" name="AutoShape 8"/>
          <p:cNvSpPr>
            <a:spLocks noChangeArrowheads="1"/>
          </p:cNvSpPr>
          <p:nvPr/>
        </p:nvSpPr>
        <p:spPr bwMode="auto">
          <a:xfrm rot="5400000">
            <a:off x="-1345452" y="3024649"/>
            <a:ext cx="5184576" cy="1096734"/>
          </a:xfrm>
          <a:prstGeom prst="roundRect">
            <a:avLst>
              <a:gd name="adj" fmla="val 7074"/>
            </a:avLst>
          </a:prstGeom>
          <a:solidFill>
            <a:srgbClr val="C0C0C0">
              <a:alpha val="30196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dirty="0">
                <a:solidFill>
                  <a:srgbClr val="000000"/>
                </a:solidFill>
                <a:cs typeface="Times New Roman" pitchFamily="18" charset="0"/>
              </a:rPr>
              <a:t>Допуск к государственной итоговой аттестации (в т.ч. прохождение устного итогового собеседования по русскому языку)</a:t>
            </a:r>
            <a:endParaRPr lang="ru-RU" dirty="0"/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1846025" y="1739894"/>
            <a:ext cx="511396" cy="831850"/>
          </a:xfrm>
          <a:prstGeom prst="rightArrow">
            <a:avLst>
              <a:gd name="adj1" fmla="val 74528"/>
              <a:gd name="adj2" fmla="val 62375"/>
            </a:avLst>
          </a:prstGeom>
          <a:gradFill rotWithShape="1">
            <a:gsLst>
              <a:gs pos="0">
                <a:srgbClr val="A3B2C1">
                  <a:tint val="50000"/>
                  <a:satMod val="300000"/>
                </a:srgbClr>
              </a:gs>
              <a:gs pos="35000">
                <a:srgbClr val="A3B2C1">
                  <a:tint val="37000"/>
                  <a:satMod val="300000"/>
                </a:srgbClr>
              </a:gs>
              <a:gs pos="100000">
                <a:srgbClr val="A3B2C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kern="0">
              <a:solidFill>
                <a:srgbClr val="000000"/>
              </a:solidFill>
              <a:latin typeface="Century Gothic"/>
              <a:cs typeface="Arial" charset="0"/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1846025" y="4045327"/>
            <a:ext cx="484188" cy="831850"/>
          </a:xfrm>
          <a:prstGeom prst="rightArrow">
            <a:avLst>
              <a:gd name="adj1" fmla="val 74528"/>
              <a:gd name="adj2" fmla="val 62375"/>
            </a:avLst>
          </a:prstGeom>
          <a:gradFill rotWithShape="1">
            <a:gsLst>
              <a:gs pos="0">
                <a:srgbClr val="A3B2C1">
                  <a:tint val="50000"/>
                  <a:satMod val="300000"/>
                </a:srgbClr>
              </a:gs>
              <a:gs pos="35000">
                <a:srgbClr val="A3B2C1">
                  <a:tint val="37000"/>
                  <a:satMod val="300000"/>
                </a:srgbClr>
              </a:gs>
              <a:gs pos="100000">
                <a:srgbClr val="A3B2C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kern="0">
              <a:solidFill>
                <a:srgbClr val="000000"/>
              </a:solidFill>
              <a:latin typeface="Century Gothic"/>
              <a:cs typeface="Arial" charset="0"/>
            </a:endParaRP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 rot="5400000">
            <a:off x="2321418" y="1464740"/>
            <a:ext cx="1944216" cy="1872209"/>
          </a:xfrm>
          <a:prstGeom prst="roundRect">
            <a:avLst>
              <a:gd name="adj" fmla="val 7074"/>
            </a:avLst>
          </a:prstGeom>
          <a:solidFill>
            <a:srgbClr val="C0C0C0">
              <a:alpha val="30196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Обязательные</a:t>
            </a:r>
            <a:r>
              <a:rPr lang="ru-RU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экзамены – русский язык и математика</a:t>
            </a:r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 rot="5400000">
            <a:off x="2425623" y="3860865"/>
            <a:ext cx="1663797" cy="1800199"/>
          </a:xfrm>
          <a:prstGeom prst="roundRect">
            <a:avLst>
              <a:gd name="adj" fmla="val 7074"/>
            </a:avLst>
          </a:prstGeom>
          <a:solidFill>
            <a:srgbClr val="C0C0C0">
              <a:alpha val="30196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vert270" anchor="ctr"/>
          <a:lstStyle/>
          <a:p>
            <a:pPr algn="ctr">
              <a:defRPr/>
            </a:pPr>
            <a:r>
              <a:rPr lang="ru-RU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Экзамены по выбору (2)</a:t>
            </a:r>
            <a:endParaRPr lang="ru-RU" dirty="0"/>
          </a:p>
        </p:txBody>
      </p:sp>
      <p:sp>
        <p:nvSpPr>
          <p:cNvPr id="12297" name="AutoShape 19"/>
          <p:cNvSpPr>
            <a:spLocks noChangeArrowheads="1"/>
          </p:cNvSpPr>
          <p:nvPr/>
        </p:nvSpPr>
        <p:spPr bwMode="auto">
          <a:xfrm>
            <a:off x="6715140" y="1500174"/>
            <a:ext cx="2195512" cy="1860550"/>
          </a:xfrm>
          <a:prstGeom prst="roundRect">
            <a:avLst>
              <a:gd name="adj" fmla="val 7074"/>
            </a:avLst>
          </a:prstGeom>
          <a:solidFill>
            <a:srgbClr val="C0C0C0">
              <a:alpha val="30196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dirty="0">
                <a:solidFill>
                  <a:srgbClr val="000000"/>
                </a:solidFill>
                <a:cs typeface="Times New Roman" pitchFamily="18" charset="0"/>
              </a:rPr>
              <a:t>Продолжение обучения в 10-м профильном классе</a:t>
            </a:r>
            <a:endParaRPr lang="ru-RU" dirty="0"/>
          </a:p>
        </p:txBody>
      </p:sp>
      <p:sp>
        <p:nvSpPr>
          <p:cNvPr id="12298" name="AutoShape 19"/>
          <p:cNvSpPr>
            <a:spLocks noChangeArrowheads="1"/>
          </p:cNvSpPr>
          <p:nvPr/>
        </p:nvSpPr>
        <p:spPr bwMode="auto">
          <a:xfrm>
            <a:off x="6858016" y="3929067"/>
            <a:ext cx="2000264" cy="1857388"/>
          </a:xfrm>
          <a:prstGeom prst="roundRect">
            <a:avLst>
              <a:gd name="adj" fmla="val 7074"/>
            </a:avLst>
          </a:prstGeom>
          <a:solidFill>
            <a:srgbClr val="C0C0C0">
              <a:alpha val="30196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dirty="0">
                <a:solidFill>
                  <a:srgbClr val="000000"/>
                </a:solidFill>
                <a:cs typeface="Times New Roman" pitchFamily="18" charset="0"/>
              </a:rPr>
              <a:t>Поступление в учреждения </a:t>
            </a:r>
            <a:r>
              <a:rPr lang="ru-RU" dirty="0" err="1">
                <a:solidFill>
                  <a:srgbClr val="000000"/>
                </a:solidFill>
                <a:cs typeface="Times New Roman" pitchFamily="18" charset="0"/>
              </a:rPr>
              <a:t>профобразо-вания</a:t>
            </a:r>
            <a:endParaRPr lang="ru-RU" dirty="0"/>
          </a:p>
        </p:txBody>
      </p:sp>
      <p:pic>
        <p:nvPicPr>
          <p:cNvPr id="1229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000240"/>
            <a:ext cx="211455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428596" y="285728"/>
            <a:ext cx="857256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 indent="-76200" eaLnBrk="0" hangingPunct="0">
              <a:tabLst>
                <a:tab pos="228600" algn="l"/>
              </a:tabLst>
            </a:pPr>
            <a:r>
              <a:rPr lang="ru-RU" sz="3600" dirty="0">
                <a:latin typeface="+mj-lt"/>
                <a:cs typeface="Times New Roman" pitchFamily="18" charset="0"/>
              </a:rPr>
              <a:t>Экзамены по русскому языку и математике </a:t>
            </a:r>
            <a:r>
              <a:rPr lang="ru-RU" sz="36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являются обязательными и проводятся в форме основного государственного экзамена</a:t>
            </a:r>
            <a:endParaRPr lang="ru-RU" sz="3600" dirty="0">
              <a:latin typeface="+mj-lt"/>
            </a:endParaRPr>
          </a:p>
          <a:p>
            <a:pPr lvl="1" indent="-76200" eaLnBrk="0" hangingPunct="0">
              <a:tabLst>
                <a:tab pos="228600" algn="l"/>
              </a:tabLst>
            </a:pPr>
            <a:r>
              <a:rPr lang="ru-RU" sz="3600" dirty="0">
                <a:latin typeface="+mj-lt"/>
                <a:cs typeface="Times New Roman" pitchFamily="18" charset="0"/>
              </a:rPr>
              <a:t>Экзамены по предметам по выбору (выбор производится в зависимости от выбранного профиля)  </a:t>
            </a:r>
            <a:r>
              <a:rPr lang="ru-RU" sz="36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учащиеся сдают в форме основного государственного экзамена </a:t>
            </a:r>
            <a:endParaRPr lang="ru-RU" sz="3600" b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500034" y="-357356"/>
            <a:ext cx="8175654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 indent="-76200" algn="ctr" eaLnBrk="0" hangingPunct="0">
              <a:tabLst>
                <a:tab pos="228600" algn="l"/>
              </a:tabLst>
            </a:pPr>
            <a:endParaRPr lang="ru-RU" sz="4800" dirty="0">
              <a:latin typeface="+mj-lt"/>
            </a:endParaRPr>
          </a:p>
          <a:p>
            <a:pPr lvl="1" indent="-76200" algn="ctr" eaLnBrk="0" hangingPunct="0">
              <a:tabLst>
                <a:tab pos="228600" algn="l"/>
              </a:tabLst>
            </a:pPr>
            <a:r>
              <a:rPr lang="ru-RU" sz="48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До 01 марта </a:t>
            </a:r>
            <a:r>
              <a:rPr lang="ru-RU" sz="4800" dirty="0">
                <a:latin typeface="+mj-lt"/>
                <a:cs typeface="Times New Roman" pitchFamily="18" charset="0"/>
              </a:rPr>
              <a:t>необходимо </a:t>
            </a:r>
            <a:r>
              <a:rPr lang="ru-RU" sz="48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подать заявление</a:t>
            </a:r>
            <a:r>
              <a:rPr lang="ru-RU" sz="4800" dirty="0">
                <a:latin typeface="+mj-lt"/>
                <a:cs typeface="Times New Roman" pitchFamily="18" charset="0"/>
              </a:rPr>
              <a:t> в свое образовательное учреждение с указанием перечня предметов, по которым планируется сдача </a:t>
            </a:r>
            <a:r>
              <a:rPr lang="ru-RU" sz="4800" b="1" dirty="0">
                <a:latin typeface="+mj-lt"/>
                <a:cs typeface="Times New Roman" pitchFamily="18" charset="0"/>
              </a:rPr>
              <a:t>ОГЭ</a:t>
            </a:r>
            <a:r>
              <a:rPr lang="ru-RU" sz="4800" dirty="0">
                <a:latin typeface="+mj-lt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8220102" cy="58912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rgbClr val="000000"/>
                </a:solidFill>
              </a:rPr>
              <a:t>Экзамены в форме ОГЭ проводятся в пунктах проведения (ППЭ), количество и места расположения которых утверждаются Минобразования Чувашии. </a:t>
            </a:r>
            <a:br>
              <a:rPr lang="ru-RU" sz="3600" dirty="0">
                <a:solidFill>
                  <a:srgbClr val="000000"/>
                </a:solidFill>
              </a:rPr>
            </a:br>
            <a:r>
              <a:rPr lang="ru-RU" sz="3600" dirty="0">
                <a:solidFill>
                  <a:srgbClr val="000000"/>
                </a:solidFill>
              </a:rPr>
              <a:t/>
            </a:r>
            <a:br>
              <a:rPr lang="ru-RU" sz="3600" dirty="0">
                <a:solidFill>
                  <a:srgbClr val="000000"/>
                </a:solidFill>
              </a:rPr>
            </a:br>
            <a:r>
              <a:rPr lang="ru-RU" sz="3600" dirty="0">
                <a:solidFill>
                  <a:srgbClr val="000000"/>
                </a:solidFill>
              </a:rPr>
              <a:t>Данное решение выставляется на сайте Министерства и БУ ЧР ЦНОТ. </a:t>
            </a:r>
          </a:p>
        </p:txBody>
      </p:sp>
      <p:pic>
        <p:nvPicPr>
          <p:cNvPr id="1026" name="Picture 2" descr="ÐÐ¾ÑÑÐ´Ð°ÑÑÑÐ²ÐµÐ½Ð½Ð°Ñ Ð¸ÑÐ¾Ð³Ð¾Ð²Ð°Ñ Ð°ÑÑÐµÑÑÐ°ÑÐ¸Ñ (ÐÐÐ­, ÐÐÐ­)">
            <a:extLst>
              <a:ext uri="{FF2B5EF4-FFF2-40B4-BE49-F238E27FC236}">
                <a16:creationId xmlns:a16="http://schemas.microsoft.com/office/drawing/2014/main" xmlns="" id="{EF083CEF-498F-4BC1-85BD-07010BA5D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661970"/>
            <a:ext cx="4200804" cy="207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47663"/>
            <a:ext cx="7920880" cy="35861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0099"/>
                </a:solidFill>
              </a:rPr>
              <a:t>По результатам автоматизированной рассадки каждому участнику ГИА назначается аудитория и определенное место в ней</a:t>
            </a:r>
          </a:p>
        </p:txBody>
      </p:sp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2268538" y="3933825"/>
            <a:ext cx="5543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i="1"/>
              <a:t>Например, </a:t>
            </a:r>
          </a:p>
          <a:p>
            <a:r>
              <a:rPr lang="ru-RU" sz="3200" i="1"/>
              <a:t>205 кабинет, место 1 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Прямоугольник 2"/>
          <p:cNvSpPr>
            <a:spLocks noChangeArrowheads="1"/>
          </p:cNvSpPr>
          <p:nvPr/>
        </p:nvSpPr>
        <p:spPr bwMode="auto">
          <a:xfrm>
            <a:off x="500034" y="1571612"/>
            <a:ext cx="8172450" cy="506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dirty="0"/>
              <a:t>В ППЭ во время проведения экзаменов </a:t>
            </a:r>
            <a:r>
              <a:rPr lang="ru-RU" sz="4400" b="1" dirty="0">
                <a:solidFill>
                  <a:srgbClr val="C00000"/>
                </a:solidFill>
              </a:rPr>
              <a:t>запрещается иметь при себе </a:t>
            </a:r>
            <a:r>
              <a:rPr lang="ru-RU" sz="4400" dirty="0"/>
              <a:t>и использовать средства связи и электронно-вычислительную технику</a:t>
            </a:r>
          </a:p>
          <a:p>
            <a:endParaRPr lang="ru-RU" sz="23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6FB7DAF5-CB84-4135-94EF-01835B00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Поступление в профильные классы</a:t>
            </a:r>
          </a:p>
        </p:txBody>
      </p:sp>
      <p:pic>
        <p:nvPicPr>
          <p:cNvPr id="2054" name="Picture 6" descr="https://ds04.infourok.ru/uploads/ex/040c/0005f77b-fa7c7fda/img1.jpg">
            <a:extLst>
              <a:ext uri="{FF2B5EF4-FFF2-40B4-BE49-F238E27FC236}">
                <a16:creationId xmlns:a16="http://schemas.microsoft.com/office/drawing/2014/main" xmlns="" id="{4D0C19CF-0A69-4E7E-850C-3CA160AE1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0648"/>
            <a:ext cx="5268077" cy="395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7788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00_166822">
            <a:extLst>
              <a:ext uri="{FF2B5EF4-FFF2-40B4-BE49-F238E27FC236}">
                <a16:creationId xmlns:a16="http://schemas.microsoft.com/office/drawing/2014/main" xmlns="" id="{F43BFE82-128B-48CF-972A-F3FD81A22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88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72DB3BC0-0F11-4D94-B30A-2F8EA7693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7813"/>
            <a:ext cx="8964488" cy="930547"/>
          </a:xfrm>
        </p:spPr>
        <p:txBody>
          <a:bodyPr/>
          <a:lstStyle/>
          <a:p>
            <a:pPr algn="ctr"/>
            <a:r>
              <a:rPr lang="ru-RU" b="1" dirty="0"/>
              <a:t>Модель профильного обучения</a:t>
            </a: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xmlns="" id="{B8080EF2-A4FE-4189-AF69-75D1E8B971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118305707"/>
              </p:ext>
            </p:extLst>
          </p:nvPr>
        </p:nvGraphicFramePr>
        <p:xfrm>
          <a:off x="755576" y="1268760"/>
          <a:ext cx="820891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46467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B9A0C4-E3C6-40EE-BAA6-195F112AE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8640"/>
            <a:ext cx="8820472" cy="594228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Для поступления в </a:t>
            </a:r>
            <a:r>
              <a:rPr lang="ru-RU" sz="2400" b="1" dirty="0"/>
              <a:t>10 классы</a:t>
            </a:r>
            <a:r>
              <a:rPr lang="ru-RU" sz="2400" dirty="0"/>
              <a:t> Гимназии учащимся школ города необходимо пройти процедуру индивидуального отбора.</a:t>
            </a:r>
          </a:p>
          <a:p>
            <a:r>
              <a:rPr lang="ru-RU" sz="2400" dirty="0"/>
              <a:t>Критериями индивидуального отбора являются:</a:t>
            </a:r>
          </a:p>
          <a:p>
            <a:pPr marL="0" indent="0">
              <a:buNone/>
            </a:pPr>
            <a:r>
              <a:rPr lang="ru-RU" sz="2400" dirty="0"/>
              <a:t>- количество баллов, набранных за защиту портфолио;</a:t>
            </a:r>
            <a:br>
              <a:rPr lang="ru-RU" sz="2400" dirty="0"/>
            </a:br>
            <a:r>
              <a:rPr lang="ru-RU" sz="2400" dirty="0"/>
              <a:t>- количество баллов ОГЭ по математике и  по русскому языку;</a:t>
            </a:r>
          </a:p>
          <a:p>
            <a:pPr marL="0" indent="0">
              <a:buNone/>
            </a:pPr>
            <a:r>
              <a:rPr lang="ru-RU" sz="2400" dirty="0"/>
              <a:t>- количество баллов ОГЭ по профильным предметам, соответствующим профилю обучения;</a:t>
            </a:r>
            <a:br>
              <a:rPr lang="ru-RU" sz="2400" dirty="0"/>
            </a:br>
            <a:r>
              <a:rPr lang="ru-RU" sz="2400" dirty="0"/>
              <a:t>- средний балл аттестата об основном общем образовании.</a:t>
            </a:r>
          </a:p>
          <a:p>
            <a:r>
              <a:rPr lang="ru-RU" sz="2400" dirty="0"/>
              <a:t>Планируемое число учащихся для приема в 10-ые классы на 2018-2019 учебный год – 60 человек.</a:t>
            </a:r>
          </a:p>
          <a:p>
            <a:r>
              <a:rPr lang="ru-RU" sz="2400" dirty="0"/>
              <a:t>Прием заявлений – вторая половина июня 2018 года (после выдачи аттестатов об основном общем образовании).</a:t>
            </a:r>
          </a:p>
          <a:p>
            <a:r>
              <a:rPr lang="ru-RU" sz="2400" dirty="0"/>
              <a:t>Дополнительный прием (в случае наличия свободных мест) – после 25 августа 2017 года.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634457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F9DC3B-1193-4DDB-826E-39A0C5747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652E2FA3-A9A3-4123-828D-70E5E613AA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24847194"/>
              </p:ext>
            </p:extLst>
          </p:nvPr>
        </p:nvGraphicFramePr>
        <p:xfrm>
          <a:off x="0" y="0"/>
          <a:ext cx="9144001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3848">
                  <a:extLst>
                    <a:ext uri="{9D8B030D-6E8A-4147-A177-3AD203B41FA5}">
                      <a16:colId xmlns:a16="http://schemas.microsoft.com/office/drawing/2014/main" xmlns="" val="3772080719"/>
                    </a:ext>
                  </a:extLst>
                </a:gridCol>
                <a:gridCol w="2888321">
                  <a:extLst>
                    <a:ext uri="{9D8B030D-6E8A-4147-A177-3AD203B41FA5}">
                      <a16:colId xmlns:a16="http://schemas.microsoft.com/office/drawing/2014/main" xmlns="" val="629090811"/>
                    </a:ext>
                  </a:extLst>
                </a:gridCol>
                <a:gridCol w="3051832">
                  <a:extLst>
                    <a:ext uri="{9D8B030D-6E8A-4147-A177-3AD203B41FA5}">
                      <a16:colId xmlns:a16="http://schemas.microsoft.com/office/drawing/2014/main" xmlns="" val="3170559979"/>
                    </a:ext>
                  </a:extLst>
                </a:gridCol>
              </a:tblGrid>
              <a:tr h="845507">
                <a:tc>
                  <a:txBody>
                    <a:bodyPr/>
                    <a:lstStyle/>
                    <a:p>
                      <a:r>
                        <a:rPr lang="ru-RU" sz="2400" b="1" dirty="0"/>
                        <a:t>Перечень профилей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Направления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Перечень экзаменов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6693773"/>
                  </a:ext>
                </a:extLst>
              </a:tr>
              <a:tr h="1597068">
                <a:tc rowSpan="2">
                  <a:txBody>
                    <a:bodyPr/>
                    <a:lstStyle/>
                    <a:p>
                      <a:r>
                        <a:rPr lang="ru-RU" sz="3200" b="1" dirty="0"/>
                        <a:t>Инженерный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Физико-математический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Русский язык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Физика / Информатика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8672963"/>
                  </a:ext>
                </a:extLst>
              </a:tr>
              <a:tr h="1221288">
                <a:tc v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Химико-биологический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Русский язык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Химия / Биология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5604249"/>
                  </a:ext>
                </a:extLst>
              </a:tr>
              <a:tr h="1597068">
                <a:tc rowSpan="2">
                  <a:txBody>
                    <a:bodyPr/>
                    <a:lstStyle/>
                    <a:p>
                      <a:r>
                        <a:rPr lang="ru-RU" sz="3200" b="1" dirty="0"/>
                        <a:t>Гуманитарный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Лингвистический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Русский язык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Иностранный язык / Литература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296431"/>
                  </a:ext>
                </a:extLst>
              </a:tr>
              <a:tr h="1597068">
                <a:tc v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Юридический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Русский язык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Обществознание / География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7895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55136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6B8CA7-BC93-49DD-8052-2ED9B2D41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ADF6C2F-01E4-404E-87E4-DC683DE0C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http://900igr.net/datas/pedagogika/Portfolio/0004-004-Mekhanizmy-komplektovanija-profilnykh-klassov-s-pomoschju-itogovoj.jpg">
            <a:extLst>
              <a:ext uri="{FF2B5EF4-FFF2-40B4-BE49-F238E27FC236}">
                <a16:creationId xmlns:a16="http://schemas.microsoft.com/office/drawing/2014/main" xmlns="" id="{B03E724A-A7D3-4913-8A5B-3FE0410A2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6387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9756" y="1052736"/>
            <a:ext cx="8964488" cy="3046988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Спасибо за внимание!</a:t>
            </a:r>
          </a:p>
        </p:txBody>
      </p:sp>
      <p:pic>
        <p:nvPicPr>
          <p:cNvPr id="2050" name="Picture 2" descr="D:\БУКЛЕТЫ,ГРАМОТЫ,ОТКРЫТКИ\Грамоты_дипломы_картинки\krymchan-proverjat-na-gramotnost-2014-04-08-09-49-11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573016"/>
            <a:ext cx="2877336" cy="27418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</TotalTime>
  <Words>771</Words>
  <Application>Microsoft Office PowerPoint</Application>
  <PresentationFormat>Экран (4:3)</PresentationFormat>
  <Paragraphs>127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Край</vt:lpstr>
      <vt:lpstr>ПРЕДПРОФИЛЬНАЯ ПОДГОТОВКА</vt:lpstr>
      <vt:lpstr>Слайд 2</vt:lpstr>
      <vt:lpstr>Слайд 3</vt:lpstr>
      <vt:lpstr>ЗАДАЧИ ПРЕДПРОФИЛЬНОЙ ПОДГОТОВКИ</vt:lpstr>
      <vt:lpstr>Гуманитарное направление </vt:lpstr>
      <vt:lpstr>Естественное направление </vt:lpstr>
      <vt:lpstr>Информационно-лингвистическое направление </vt:lpstr>
      <vt:lpstr>Техническое направление </vt:lpstr>
      <vt:lpstr>Слайд 9</vt:lpstr>
      <vt:lpstr>Образец заявления</vt:lpstr>
      <vt:lpstr>9 класс.  Чего ожидать?</vt:lpstr>
      <vt:lpstr>Промежуточная аттестация </vt:lpstr>
      <vt:lpstr>РЕЙТИНГОВАЯ ОЦЕНКА УЧЕНИКА – ПОРТФОЛИО</vt:lpstr>
      <vt:lpstr> 2. СТРУКТУРА ПОРТФОЛИО</vt:lpstr>
      <vt:lpstr>Слайд 15</vt:lpstr>
      <vt:lpstr>Слайд 16</vt:lpstr>
      <vt:lpstr>Слайд 17</vt:lpstr>
      <vt:lpstr>Экзамены в форме ОГЭ проводятся в пунктах проведения (ППЭ), количество и места расположения которых утверждаются Минобразования Чувашии.   Данное решение выставляется на сайте Министерства и БУ ЧР ЦНОТ. </vt:lpstr>
      <vt:lpstr>По результатам автоматизированной рассадки каждому участнику ГИА назначается аудитория и определенное место в ней</vt:lpstr>
      <vt:lpstr>Слайд 20</vt:lpstr>
      <vt:lpstr>Поступление в профильные классы</vt:lpstr>
      <vt:lpstr>Модель профильного обучения</vt:lpstr>
      <vt:lpstr>Слайд 23</vt:lpstr>
      <vt:lpstr>Слайд 24</vt:lpstr>
      <vt:lpstr>Слайд 25</vt:lpstr>
      <vt:lpstr>Слайд 26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ПРЕДПРОФИЛЬНАЯ ПОДГОТОВКА</dc:title>
  <dc:creator>user</dc:creator>
  <cp:lastModifiedBy>Ольга Валентиновна</cp:lastModifiedBy>
  <cp:revision>43</cp:revision>
  <dcterms:created xsi:type="dcterms:W3CDTF">2005-09-12T09:23:59Z</dcterms:created>
  <dcterms:modified xsi:type="dcterms:W3CDTF">2018-05-19T08:51:18Z</dcterms:modified>
</cp:coreProperties>
</file>