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61" r:id="rId5"/>
    <p:sldId id="259" r:id="rId6"/>
    <p:sldId id="260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17" autoAdjust="0"/>
    <p:restoredTop sz="94660"/>
  </p:normalViewPr>
  <p:slideViewPr>
    <p:cSldViewPr>
      <p:cViewPr varScale="1">
        <p:scale>
          <a:sx n="84" d="100"/>
          <a:sy n="84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Guess the word</a:t>
            </a:r>
            <a:br>
              <a:rPr lang="en-US" dirty="0" smtClean="0"/>
            </a:br>
            <a:r>
              <a:rPr lang="en-US" dirty="0" smtClean="0"/>
              <a:t>      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Large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Luxury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On board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Crew</a:t>
            </a:r>
          </a:p>
          <a:p>
            <a:pPr marL="0" indent="0">
              <a:buNone/>
            </a:pPr>
            <a:r>
              <a:rPr lang="en-US" dirty="0" smtClean="0"/>
              <a:t>Port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sail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boat</a:t>
            </a: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Yacht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             </a:t>
            </a:r>
            <a:endParaRPr lang="ru-RU" dirty="0"/>
          </a:p>
        </p:txBody>
      </p:sp>
      <p:pic>
        <p:nvPicPr>
          <p:cNvPr id="4" name="Picture 2" descr="G:\solutions\yah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300" y="4005064"/>
            <a:ext cx="39497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368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44624"/>
            <a:ext cx="7772400" cy="1470025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YACHT FOUND DESERTED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7920880" cy="2232248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What happened to the people on board the boat?</a:t>
            </a:r>
          </a:p>
          <a:p>
            <a:pPr algn="l"/>
            <a:endParaRPr lang="en-US" dirty="0">
              <a:solidFill>
                <a:srgbClr val="0070C0"/>
              </a:solidFill>
            </a:endParaRPr>
          </a:p>
          <a:p>
            <a:pPr algn="l"/>
            <a:r>
              <a:rPr lang="en-US" dirty="0" smtClean="0">
                <a:solidFill>
                  <a:srgbClr val="0070C0"/>
                </a:solidFill>
              </a:rPr>
              <a:t>We/I  think they probably…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                        Perhaps they…</a:t>
            </a:r>
          </a:p>
          <a:p>
            <a:pPr algn="r"/>
            <a:r>
              <a:rPr lang="en-US" dirty="0" smtClean="0">
                <a:solidFill>
                  <a:srgbClr val="0070C0"/>
                </a:solidFill>
              </a:rPr>
              <a:t>Maybe…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026" name="Picture 2" descr="G:\solutions\yaht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96752"/>
            <a:ext cx="39497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9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3460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Read the words, their meanings and translate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>
                <a:solidFill>
                  <a:srgbClr val="FF0000"/>
                </a:solidFill>
              </a:rPr>
              <a:t>Yacht</a:t>
            </a:r>
            <a:r>
              <a:rPr lang="en-US" dirty="0"/>
              <a:t> - a large boat  with </a:t>
            </a:r>
            <a:r>
              <a:rPr lang="ru-RU" dirty="0" err="1"/>
              <a:t>sails</a:t>
            </a:r>
            <a:r>
              <a:rPr lang="ru-RU" dirty="0"/>
              <a:t> </a:t>
            </a:r>
            <a:r>
              <a:rPr lang="ru-RU" dirty="0" err="1"/>
              <a:t>used</a:t>
            </a:r>
            <a:r>
              <a:rPr lang="ru-RU" dirty="0"/>
              <a:t> </a:t>
            </a:r>
            <a:r>
              <a:rPr lang="ru-RU" dirty="0" err="1"/>
              <a:t>for</a:t>
            </a:r>
            <a:r>
              <a:rPr lang="ru-RU" dirty="0"/>
              <a:t> </a:t>
            </a:r>
            <a:r>
              <a:rPr lang="ru-RU" dirty="0" err="1"/>
              <a:t>pleasure</a:t>
            </a:r>
            <a:r>
              <a:rPr lang="ru-RU" dirty="0"/>
              <a:t> </a:t>
            </a:r>
            <a:r>
              <a:rPr lang="ru-RU" dirty="0" err="1"/>
              <a:t>or</a:t>
            </a:r>
            <a:r>
              <a:rPr lang="ru-RU" dirty="0"/>
              <a:t> </a:t>
            </a:r>
            <a:r>
              <a:rPr lang="ru-RU" dirty="0" err="1"/>
              <a:t>in</a:t>
            </a:r>
            <a:r>
              <a:rPr lang="ru-RU" dirty="0"/>
              <a:t> </a:t>
            </a:r>
            <a:r>
              <a:rPr lang="ru-RU" dirty="0" err="1" smtClean="0"/>
              <a:t>races</a:t>
            </a: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Luxury</a:t>
            </a:r>
            <a:r>
              <a:rPr lang="en-US" dirty="0" smtClean="0"/>
              <a:t> – great comfort/pleasure from expensive things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Crew</a:t>
            </a:r>
            <a:r>
              <a:rPr lang="en-US" dirty="0" smtClean="0"/>
              <a:t> - </a:t>
            </a:r>
            <a:r>
              <a:rPr lang="en-US" dirty="0"/>
              <a:t>the </a:t>
            </a:r>
            <a:r>
              <a:rPr lang="en-US" dirty="0" smtClean="0"/>
              <a:t>people who</a:t>
            </a:r>
            <a:r>
              <a:rPr lang="en-US" dirty="0"/>
              <a:t> </a:t>
            </a:r>
            <a:r>
              <a:rPr lang="en-US" dirty="0" smtClean="0"/>
              <a:t>work</a:t>
            </a:r>
            <a:r>
              <a:rPr lang="en-US" dirty="0"/>
              <a:t> together on a </a:t>
            </a:r>
            <a:r>
              <a:rPr lang="en-US" dirty="0" smtClean="0"/>
              <a:t>ship,</a:t>
            </a:r>
            <a:r>
              <a:rPr lang="en-US" dirty="0"/>
              <a:t> </a:t>
            </a:r>
            <a:r>
              <a:rPr lang="en-US" dirty="0" smtClean="0"/>
              <a:t>aircraft, </a:t>
            </a:r>
            <a:r>
              <a:rPr lang="en-US" dirty="0"/>
              <a:t>or </a:t>
            </a:r>
            <a:r>
              <a:rPr lang="en-US" dirty="0" smtClean="0"/>
              <a:t>train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Weird</a:t>
            </a:r>
            <a:r>
              <a:rPr lang="en-US" dirty="0" smtClean="0"/>
              <a:t> – very strange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Doubt</a:t>
            </a:r>
            <a:r>
              <a:rPr lang="en-US" dirty="0" smtClean="0"/>
              <a:t> – not certain or trusting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Likely</a:t>
            </a:r>
            <a:r>
              <a:rPr lang="en-US" dirty="0" smtClean="0"/>
              <a:t> – probable</a:t>
            </a:r>
            <a:endParaRPr lang="ru-RU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Sign</a:t>
            </a:r>
            <a:r>
              <a:rPr lang="en-US" dirty="0" smtClean="0"/>
              <a:t> - </a:t>
            </a:r>
            <a:r>
              <a:rPr lang="en-US" dirty="0"/>
              <a:t>something that </a:t>
            </a:r>
            <a:r>
              <a:rPr lang="en-US" dirty="0" smtClean="0"/>
              <a:t>shows</a:t>
            </a:r>
            <a:r>
              <a:rPr lang="en-US" dirty="0"/>
              <a:t> that something is </a:t>
            </a:r>
            <a:r>
              <a:rPr lang="en-US" dirty="0" smtClean="0"/>
              <a:t>happening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Speculate </a:t>
            </a:r>
            <a:r>
              <a:rPr lang="en-US" dirty="0" smtClean="0"/>
              <a:t>- </a:t>
            </a:r>
            <a:r>
              <a:rPr lang="en-US" dirty="0"/>
              <a:t>to </a:t>
            </a:r>
            <a:r>
              <a:rPr lang="en-US" dirty="0" smtClean="0"/>
              <a:t>guess possible answers to a</a:t>
            </a:r>
            <a:r>
              <a:rPr lang="en-US" dirty="0"/>
              <a:t> </a:t>
            </a:r>
            <a:r>
              <a:rPr lang="en-US" dirty="0" smtClean="0"/>
              <a:t>question</a:t>
            </a:r>
            <a:r>
              <a:rPr lang="en-US" dirty="0"/>
              <a:t> when you do not have enough </a:t>
            </a:r>
            <a:r>
              <a:rPr lang="en-US" dirty="0" smtClean="0"/>
              <a:t>information to </a:t>
            </a:r>
            <a:r>
              <a:rPr lang="en-US" dirty="0"/>
              <a:t>be </a:t>
            </a:r>
            <a:r>
              <a:rPr lang="en-US" dirty="0" smtClean="0"/>
              <a:t>certain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339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 this!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use </a:t>
            </a:r>
            <a:r>
              <a:rPr lang="en-US" b="1" i="1" dirty="0" smtClean="0">
                <a:solidFill>
                  <a:srgbClr val="FF0000"/>
                </a:solidFill>
              </a:rPr>
              <a:t>must have+V</a:t>
            </a:r>
            <a:r>
              <a:rPr lang="en-US" sz="2400" b="1" i="1" dirty="0" smtClean="0">
                <a:solidFill>
                  <a:srgbClr val="FF0000"/>
                </a:solidFill>
              </a:rPr>
              <a:t>3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to say we are sure that something happened, even if we don’t have definite information or proof that it happened.</a:t>
            </a:r>
          </a:p>
          <a:p>
            <a:pPr marL="0" indent="0">
              <a:buNone/>
            </a:pPr>
            <a:r>
              <a:rPr lang="en-US" dirty="0" smtClean="0"/>
              <a:t>We use </a:t>
            </a:r>
            <a:r>
              <a:rPr lang="en-US" b="1" i="1" dirty="0" smtClean="0">
                <a:solidFill>
                  <a:srgbClr val="FF0000"/>
                </a:solidFill>
              </a:rPr>
              <a:t>can’t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rgbClr val="FF0000"/>
                </a:solidFill>
              </a:rPr>
              <a:t>have+V</a:t>
            </a:r>
            <a:r>
              <a:rPr lang="en-US" sz="2400" b="1" i="1" dirty="0" smtClean="0">
                <a:solidFill>
                  <a:srgbClr val="FF0000"/>
                </a:solidFill>
              </a:rPr>
              <a:t>3  </a:t>
            </a:r>
            <a:r>
              <a:rPr lang="en-US" dirty="0" smtClean="0"/>
              <a:t>to say we strongly believe that something didn’t happen. </a:t>
            </a:r>
          </a:p>
          <a:p>
            <a:pPr marL="0" indent="0">
              <a:buNone/>
            </a:pPr>
            <a:r>
              <a:rPr lang="en-US" dirty="0" smtClean="0"/>
              <a:t>We use </a:t>
            </a:r>
            <a:r>
              <a:rPr lang="en-US" b="1" i="1" dirty="0" smtClean="0">
                <a:solidFill>
                  <a:srgbClr val="FF0000"/>
                </a:solidFill>
              </a:rPr>
              <a:t>might, could or may have </a:t>
            </a:r>
            <a:r>
              <a:rPr lang="ru-RU" b="1" i="1" dirty="0" smtClean="0">
                <a:solidFill>
                  <a:srgbClr val="FF0000"/>
                </a:solidFill>
              </a:rPr>
              <a:t>+</a:t>
            </a:r>
            <a:r>
              <a:rPr lang="en-US" b="1" i="1" dirty="0" smtClean="0">
                <a:solidFill>
                  <a:srgbClr val="FF0000"/>
                </a:solidFill>
              </a:rPr>
              <a:t>V</a:t>
            </a:r>
            <a:r>
              <a:rPr lang="en-US" sz="2400" b="1" i="1" dirty="0" smtClean="0">
                <a:solidFill>
                  <a:srgbClr val="FF0000"/>
                </a:solidFill>
              </a:rPr>
              <a:t>3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when we are less certain that something happened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87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Speculating about the past</a:t>
            </a:r>
            <a:br>
              <a:rPr lang="en-US" dirty="0" smtClean="0"/>
            </a:br>
            <a:r>
              <a:rPr lang="en-US" dirty="0" smtClean="0"/>
              <a:t>modal verb +have + V</a:t>
            </a:r>
            <a:r>
              <a:rPr lang="en-US" sz="2200" dirty="0" smtClean="0"/>
              <a:t>3 (Past participle)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Could have          a. it’s didn’t happen </a:t>
            </a:r>
          </a:p>
          <a:p>
            <a:r>
              <a:rPr lang="en-US" dirty="0" smtClean="0"/>
              <a:t>Might have          b. maybe it happened</a:t>
            </a:r>
          </a:p>
          <a:p>
            <a:r>
              <a:rPr lang="en-US" dirty="0" smtClean="0"/>
              <a:t>Must have            c. it happened</a:t>
            </a:r>
          </a:p>
          <a:p>
            <a:r>
              <a:rPr lang="en-US" dirty="0" smtClean="0"/>
              <a:t>Can’t have</a:t>
            </a:r>
          </a:p>
          <a:p>
            <a:endParaRPr lang="ru-RU" dirty="0" smtClean="0"/>
          </a:p>
          <a:p>
            <a:pPr marL="0" indent="0">
              <a:buNone/>
            </a:pPr>
            <a:endParaRPr lang="en-US" dirty="0" smtClean="0"/>
          </a:p>
          <a:p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771800" y="1988840"/>
            <a:ext cx="936104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2771800" y="2564904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699792" y="3140968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2699792" y="1988840"/>
            <a:ext cx="936104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60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Paraphrase the sentences using </a:t>
            </a:r>
            <a:br>
              <a:rPr lang="en-US" sz="3200" dirty="0" smtClean="0"/>
            </a:br>
            <a:r>
              <a:rPr lang="en-US" sz="3200" b="1" dirty="0" smtClean="0">
                <a:solidFill>
                  <a:schemeClr val="tx2"/>
                </a:solidFill>
              </a:rPr>
              <a:t>must have, could/might have or can’t have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1. It’s possible that Rosie went out. She’s got flue. Rosie </a:t>
            </a:r>
            <a:r>
              <a:rPr lang="en-US" i="1" u="sng" dirty="0" smtClean="0"/>
              <a:t>can’t have gone out .</a:t>
            </a:r>
          </a:p>
          <a:p>
            <a:pPr marL="0" indent="0">
              <a:buNone/>
            </a:pPr>
            <a:r>
              <a:rPr lang="en-US" dirty="0" smtClean="0"/>
              <a:t>2. It was definitely Jake’s birthday yesterday.  He had a big party and a cake.  </a:t>
            </a:r>
          </a:p>
          <a:p>
            <a:pPr marL="0" indent="0">
              <a:buNone/>
            </a:pPr>
            <a:r>
              <a:rPr lang="en-US" dirty="0" smtClean="0"/>
              <a:t>It _</a:t>
            </a:r>
            <a:r>
              <a:rPr lang="en-US" i="1" u="sng" dirty="0" smtClean="0"/>
              <a:t>must </a:t>
            </a:r>
            <a:r>
              <a:rPr lang="en-US" i="1" u="sng" dirty="0"/>
              <a:t>have been Jake’s birthday yesterday </a:t>
            </a:r>
            <a:r>
              <a:rPr lang="en-US" i="1" u="sng" dirty="0" smtClean="0"/>
              <a:t>.</a:t>
            </a:r>
            <a:endParaRPr lang="ru-RU" i="1" u="sng" dirty="0" smtClean="0"/>
          </a:p>
          <a:p>
            <a:pPr marL="0" indent="0">
              <a:buNone/>
            </a:pPr>
            <a:r>
              <a:rPr lang="ru-RU" dirty="0" smtClean="0"/>
              <a:t>3.</a:t>
            </a:r>
            <a:r>
              <a:rPr lang="en-US" dirty="0" smtClean="0"/>
              <a:t> It’s possible that we made a mistake. We’ve never done this before.  </a:t>
            </a:r>
          </a:p>
          <a:p>
            <a:pPr marL="0" indent="0">
              <a:buNone/>
            </a:pPr>
            <a:r>
              <a:rPr lang="en-US" dirty="0" smtClean="0"/>
              <a:t>We  ___</a:t>
            </a:r>
            <a:r>
              <a:rPr lang="en-US" i="1" u="sng" dirty="0" smtClean="0"/>
              <a:t>could/might have made a mistake</a:t>
            </a:r>
          </a:p>
          <a:p>
            <a:pPr marL="0" indent="0">
              <a:buNone/>
            </a:pPr>
            <a:r>
              <a:rPr lang="en-US" dirty="0" smtClean="0"/>
              <a:t>4. it’s impossible that you saw a ghost. They don’t exist. </a:t>
            </a:r>
          </a:p>
          <a:p>
            <a:pPr marL="0" indent="0">
              <a:buNone/>
            </a:pPr>
            <a:r>
              <a:rPr lang="en-US" dirty="0" smtClean="0"/>
              <a:t>You __</a:t>
            </a:r>
            <a:r>
              <a:rPr lang="en-US" i="1" u="sng" dirty="0" smtClean="0"/>
              <a:t>can’t have seen a ghost.</a:t>
            </a:r>
          </a:p>
          <a:p>
            <a:pPr marL="0" indent="0">
              <a:buNone/>
            </a:pPr>
            <a:r>
              <a:rPr lang="en-US" dirty="0" smtClean="0"/>
              <a:t>5. Oh, no! I forgot my keys. They aren’t in my bag. I__</a:t>
            </a:r>
          </a:p>
          <a:p>
            <a:pPr marL="0" indent="0">
              <a:buNone/>
            </a:pPr>
            <a:r>
              <a:rPr lang="en-US" i="1" u="sng" dirty="0" smtClean="0"/>
              <a:t>I  must have forgotten my keys.</a:t>
            </a:r>
          </a:p>
          <a:p>
            <a:pPr marL="0" indent="0">
              <a:buNone/>
            </a:pPr>
            <a:r>
              <a:rPr lang="en-US" dirty="0" smtClean="0"/>
              <a:t>6. it’s impossible that they got lost. They have got a map. They __</a:t>
            </a:r>
          </a:p>
          <a:p>
            <a:pPr marL="0" indent="0">
              <a:buNone/>
            </a:pPr>
            <a:r>
              <a:rPr lang="en-US" dirty="0" smtClean="0"/>
              <a:t>They </a:t>
            </a:r>
            <a:r>
              <a:rPr lang="en-US" i="1" u="sng" dirty="0" smtClean="0"/>
              <a:t>can’t have  got lost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404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the words can help you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Set  fire deliberately</a:t>
            </a:r>
          </a:p>
          <a:p>
            <a:pPr marL="0" indent="0">
              <a:buNone/>
            </a:pPr>
            <a:r>
              <a:rPr lang="en-US" dirty="0" smtClean="0"/>
              <a:t>Have an argument</a:t>
            </a:r>
          </a:p>
          <a:p>
            <a:pPr marL="0" indent="0">
              <a:buNone/>
            </a:pPr>
            <a:r>
              <a:rPr lang="en-US" dirty="0" smtClean="0"/>
              <a:t>Be furious</a:t>
            </a:r>
          </a:p>
          <a:p>
            <a:pPr marL="0" indent="0">
              <a:buNone/>
            </a:pPr>
            <a:r>
              <a:rPr lang="en-US" dirty="0" smtClean="0"/>
              <a:t>Unconscious</a:t>
            </a:r>
          </a:p>
          <a:p>
            <a:pPr marL="0" indent="0">
              <a:buNone/>
            </a:pPr>
            <a:r>
              <a:rPr lang="en-US" dirty="0" smtClean="0"/>
              <a:t>Unlikely</a:t>
            </a:r>
          </a:p>
          <a:p>
            <a:pPr marL="0" indent="0">
              <a:buNone/>
            </a:pPr>
            <a:r>
              <a:rPr lang="en-US" dirty="0" smtClean="0"/>
              <a:t>Good sense of direction</a:t>
            </a:r>
          </a:p>
          <a:p>
            <a:pPr marL="0" indent="0">
              <a:buNone/>
            </a:pPr>
            <a:r>
              <a:rPr lang="en-US" dirty="0" smtClean="0"/>
              <a:t>By accident </a:t>
            </a:r>
          </a:p>
          <a:p>
            <a:pPr marL="0" indent="0">
              <a:buNone/>
            </a:pPr>
            <a:r>
              <a:rPr lang="en-US" dirty="0" smtClean="0"/>
              <a:t>Instead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289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h/w  ex. </a:t>
            </a:r>
            <a:r>
              <a:rPr lang="en-US" dirty="0" smtClean="0"/>
              <a:t>8-10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268760"/>
            <a:ext cx="8363272" cy="4857403"/>
          </a:xfrm>
        </p:spPr>
        <p:txBody>
          <a:bodyPr/>
          <a:lstStyle/>
          <a:p>
            <a:r>
              <a:rPr lang="en-US" dirty="0" smtClean="0"/>
              <a:t>Write </a:t>
            </a:r>
            <a:r>
              <a:rPr lang="en-US" dirty="0"/>
              <a:t>a dialogue like the one in ex.2</a:t>
            </a:r>
            <a:r>
              <a:rPr lang="en-US" dirty="0" smtClean="0"/>
              <a:t>. </a:t>
            </a:r>
            <a:r>
              <a:rPr lang="en-US" dirty="0"/>
              <a:t>Include three possible explanations and agree on the most likely. Include phrases from the speaking strategy.  </a:t>
            </a:r>
            <a:endParaRPr lang="ru-RU" dirty="0"/>
          </a:p>
          <a:p>
            <a:r>
              <a:rPr lang="en-US" dirty="0" smtClean="0"/>
              <a:t> Act out the dialogue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51868" t="50316" r="11067" b="17263"/>
          <a:stretch/>
        </p:blipFill>
        <p:spPr bwMode="auto">
          <a:xfrm>
            <a:off x="971600" y="4005064"/>
            <a:ext cx="6912768" cy="26642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8495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341</Words>
  <Application>Microsoft Office PowerPoint</Application>
  <PresentationFormat>Экран (4:3)</PresentationFormat>
  <Paragraphs>61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Guess the word         </vt:lpstr>
      <vt:lpstr>YACHT FOUND DESERTED</vt:lpstr>
      <vt:lpstr>Read the words, their meanings and translate</vt:lpstr>
      <vt:lpstr>Learn this!</vt:lpstr>
      <vt:lpstr>Speculating about the past modal verb +have + V3 (Past participle)</vt:lpstr>
      <vt:lpstr>Paraphrase the sentences using  must have, could/might have or can’t have</vt:lpstr>
      <vt:lpstr> the words can help you</vt:lpstr>
      <vt:lpstr>h/w  ex. 8-10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YAUCHT FOUND DESERTED</dc:title>
  <dc:creator>Гость</dc:creator>
  <cp:lastModifiedBy>Петрова</cp:lastModifiedBy>
  <cp:revision>34</cp:revision>
  <dcterms:created xsi:type="dcterms:W3CDTF">2023-11-13T17:53:32Z</dcterms:created>
  <dcterms:modified xsi:type="dcterms:W3CDTF">2026-09-14T11:31:20Z</dcterms:modified>
</cp:coreProperties>
</file>